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4" r:id="rId2"/>
    <p:sldId id="256" r:id="rId3"/>
    <p:sldId id="295" r:id="rId4"/>
    <p:sldId id="296" r:id="rId5"/>
    <p:sldId id="320" r:id="rId6"/>
    <p:sldId id="322" r:id="rId7"/>
    <p:sldId id="298" r:id="rId8"/>
    <p:sldId id="299" r:id="rId9"/>
    <p:sldId id="300" r:id="rId10"/>
    <p:sldId id="301" r:id="rId11"/>
    <p:sldId id="302" r:id="rId12"/>
    <p:sldId id="303" r:id="rId13"/>
    <p:sldId id="304" r:id="rId14"/>
    <p:sldId id="323" r:id="rId15"/>
    <p:sldId id="305" r:id="rId16"/>
    <p:sldId id="310" r:id="rId17"/>
    <p:sldId id="306" r:id="rId18"/>
    <p:sldId id="308" r:id="rId19"/>
    <p:sldId id="309" r:id="rId20"/>
    <p:sldId id="311" r:id="rId21"/>
    <p:sldId id="312" r:id="rId22"/>
    <p:sldId id="313" r:id="rId23"/>
    <p:sldId id="314" r:id="rId24"/>
    <p:sldId id="315" r:id="rId25"/>
    <p:sldId id="316" r:id="rId26"/>
    <p:sldId id="318"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56" userDrawn="1">
          <p15:clr>
            <a:srgbClr val="A4A3A4"/>
          </p15:clr>
        </p15:guide>
        <p15:guide id="2"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6" autoAdjust="0"/>
    <p:restoredTop sz="92280" autoAdjust="0"/>
  </p:normalViewPr>
  <p:slideViewPr>
    <p:cSldViewPr snapToGrid="0">
      <p:cViewPr varScale="1">
        <p:scale>
          <a:sx n="111" d="100"/>
          <a:sy n="111" d="100"/>
        </p:scale>
        <p:origin x="1212" y="96"/>
      </p:cViewPr>
      <p:guideLst>
        <p:guide pos="2856"/>
        <p:guide orient="horz" pos="2184"/>
      </p:guideLst>
    </p:cSldViewPr>
  </p:slideViewPr>
  <p:notesTextViewPr>
    <p:cViewPr>
      <p:scale>
        <a:sx n="3" d="2"/>
        <a:sy n="3" d="2"/>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
          <p:cNvSpPr/>
          <p:nvPr/>
        </p:nvSpPr>
        <p:spPr>
          <a:xfrm>
            <a:off x="0" y="0"/>
            <a:ext cx="6858000" cy="9144000"/>
          </a:xfrm>
          <a:prstGeom prst="rect">
            <a:avLst/>
          </a:prstGeom>
          <a:solidFill>
            <a:srgbClr val="FFFFFF"/>
          </a:solidFill>
        </p:spPr>
      </p:sp>
      <p:sp>
        <p:nvSpPr>
          <p:cNvPr id="116" name="CustomShape 2"/>
          <p:cNvSpPr/>
          <p:nvPr/>
        </p:nvSpPr>
        <p:spPr>
          <a:xfrm>
            <a:off x="0" y="0"/>
            <a:ext cx="6858000" cy="9144000"/>
          </a:xfrm>
          <a:prstGeom prst="roundRect">
            <a:avLst>
              <a:gd name="adj" fmla="val 5"/>
            </a:avLst>
          </a:prstGeom>
          <a:solidFill>
            <a:srgbClr val="FFFFFF"/>
          </a:solidFill>
        </p:spPr>
      </p:sp>
      <p:sp>
        <p:nvSpPr>
          <p:cNvPr id="117" name="CustomShape 3"/>
          <p:cNvSpPr/>
          <p:nvPr/>
        </p:nvSpPr>
        <p:spPr>
          <a:xfrm>
            <a:off x="0" y="0"/>
            <a:ext cx="6858000" cy="9144000"/>
          </a:xfrm>
          <a:prstGeom prst="roundRect">
            <a:avLst>
              <a:gd name="adj" fmla="val 5"/>
            </a:avLst>
          </a:prstGeom>
          <a:solidFill>
            <a:srgbClr val="FFFFFF"/>
          </a:solidFill>
        </p:spPr>
      </p:sp>
      <p:sp>
        <p:nvSpPr>
          <p:cNvPr id="118" name="CustomShape 4"/>
          <p:cNvSpPr/>
          <p:nvPr/>
        </p:nvSpPr>
        <p:spPr>
          <a:xfrm>
            <a:off x="0" y="0"/>
            <a:ext cx="6858000" cy="9144000"/>
          </a:xfrm>
          <a:prstGeom prst="roundRect">
            <a:avLst>
              <a:gd name="adj" fmla="val 5"/>
            </a:avLst>
          </a:prstGeom>
          <a:solidFill>
            <a:srgbClr val="FFFFFF"/>
          </a:solidFill>
        </p:spPr>
      </p:sp>
      <p:sp>
        <p:nvSpPr>
          <p:cNvPr id="119" name="CustomShape 5"/>
          <p:cNvSpPr/>
          <p:nvPr/>
        </p:nvSpPr>
        <p:spPr>
          <a:xfrm>
            <a:off x="0" y="0"/>
            <a:ext cx="6858000" cy="9144000"/>
          </a:xfrm>
          <a:prstGeom prst="roundRect">
            <a:avLst>
              <a:gd name="adj" fmla="val 5"/>
            </a:avLst>
          </a:prstGeom>
          <a:solidFill>
            <a:srgbClr val="FFFFFF"/>
          </a:solidFill>
        </p:spPr>
      </p:sp>
      <p:sp>
        <p:nvSpPr>
          <p:cNvPr id="120" name="CustomShape 6"/>
          <p:cNvSpPr/>
          <p:nvPr/>
        </p:nvSpPr>
        <p:spPr>
          <a:xfrm>
            <a:off x="0" y="0"/>
            <a:ext cx="6858000" cy="9144000"/>
          </a:xfrm>
          <a:prstGeom prst="roundRect">
            <a:avLst>
              <a:gd name="adj" fmla="val 5"/>
            </a:avLst>
          </a:prstGeom>
          <a:solidFill>
            <a:srgbClr val="FFFFFF"/>
          </a:solidFill>
        </p:spPr>
      </p:sp>
      <p:sp>
        <p:nvSpPr>
          <p:cNvPr id="121" name="CustomShape 7"/>
          <p:cNvSpPr/>
          <p:nvPr/>
        </p:nvSpPr>
        <p:spPr>
          <a:xfrm>
            <a:off x="0" y="0"/>
            <a:ext cx="6858000" cy="9144000"/>
          </a:xfrm>
          <a:prstGeom prst="roundRect">
            <a:avLst>
              <a:gd name="adj" fmla="val 5"/>
            </a:avLst>
          </a:prstGeom>
          <a:solidFill>
            <a:srgbClr val="FFFFFF"/>
          </a:solidFill>
        </p:spPr>
      </p:sp>
      <p:sp>
        <p:nvSpPr>
          <p:cNvPr id="122" name="CustomShape 8"/>
          <p:cNvSpPr/>
          <p:nvPr/>
        </p:nvSpPr>
        <p:spPr>
          <a:xfrm>
            <a:off x="0" y="0"/>
            <a:ext cx="6858000" cy="9144000"/>
          </a:xfrm>
          <a:prstGeom prst="roundRect">
            <a:avLst>
              <a:gd name="adj" fmla="val 5"/>
            </a:avLst>
          </a:prstGeom>
          <a:solidFill>
            <a:srgbClr val="FFFFFF"/>
          </a:solidFill>
        </p:spPr>
      </p:sp>
      <p:sp>
        <p:nvSpPr>
          <p:cNvPr id="123" name="CustomShape 9"/>
          <p:cNvSpPr/>
          <p:nvPr/>
        </p:nvSpPr>
        <p:spPr>
          <a:xfrm>
            <a:off x="0" y="0"/>
            <a:ext cx="6858000" cy="9144000"/>
          </a:xfrm>
          <a:prstGeom prst="roundRect">
            <a:avLst>
              <a:gd name="adj" fmla="val 5"/>
            </a:avLst>
          </a:prstGeom>
          <a:solidFill>
            <a:srgbClr val="FFFFFF"/>
          </a:solidFill>
        </p:spPr>
      </p:sp>
      <p:sp>
        <p:nvSpPr>
          <p:cNvPr id="124" name="CustomShape 10"/>
          <p:cNvSpPr/>
          <p:nvPr/>
        </p:nvSpPr>
        <p:spPr>
          <a:xfrm>
            <a:off x="0" y="0"/>
            <a:ext cx="6858000" cy="9144000"/>
          </a:xfrm>
          <a:prstGeom prst="roundRect">
            <a:avLst>
              <a:gd name="adj" fmla="val 5"/>
            </a:avLst>
          </a:prstGeom>
          <a:solidFill>
            <a:srgbClr val="FFFFFF"/>
          </a:solidFill>
        </p:spPr>
      </p:sp>
      <p:sp>
        <p:nvSpPr>
          <p:cNvPr id="125" name="CustomShape 11"/>
          <p:cNvSpPr/>
          <p:nvPr/>
        </p:nvSpPr>
        <p:spPr>
          <a:xfrm>
            <a:off x="0" y="0"/>
            <a:ext cx="6858000" cy="9144000"/>
          </a:xfrm>
          <a:prstGeom prst="roundRect">
            <a:avLst>
              <a:gd name="adj" fmla="val 5"/>
            </a:avLst>
          </a:prstGeom>
          <a:solidFill>
            <a:srgbClr val="FFFFFF"/>
          </a:solidFill>
        </p:spPr>
      </p:sp>
      <p:sp>
        <p:nvSpPr>
          <p:cNvPr id="126" name="CustomShape 12"/>
          <p:cNvSpPr/>
          <p:nvPr/>
        </p:nvSpPr>
        <p:spPr>
          <a:xfrm>
            <a:off x="0" y="0"/>
            <a:ext cx="6858000" cy="9144000"/>
          </a:xfrm>
          <a:prstGeom prst="roundRect">
            <a:avLst>
              <a:gd name="adj" fmla="val 5"/>
            </a:avLst>
          </a:prstGeom>
          <a:solidFill>
            <a:srgbClr val="FFFFFF"/>
          </a:solidFill>
        </p:spPr>
      </p:sp>
      <p:sp>
        <p:nvSpPr>
          <p:cNvPr id="127" name="CustomShape 13"/>
          <p:cNvSpPr/>
          <p:nvPr/>
        </p:nvSpPr>
        <p:spPr>
          <a:xfrm>
            <a:off x="0" y="0"/>
            <a:ext cx="6858000" cy="9144000"/>
          </a:xfrm>
          <a:prstGeom prst="roundRect">
            <a:avLst>
              <a:gd name="adj" fmla="val 5"/>
            </a:avLst>
          </a:prstGeom>
          <a:solidFill>
            <a:srgbClr val="FFFFFF"/>
          </a:solidFill>
        </p:spPr>
      </p:sp>
      <p:sp>
        <p:nvSpPr>
          <p:cNvPr id="128" name="CustomShape 14"/>
          <p:cNvSpPr/>
          <p:nvPr/>
        </p:nvSpPr>
        <p:spPr>
          <a:xfrm>
            <a:off x="0" y="0"/>
            <a:ext cx="6858000" cy="9144000"/>
          </a:xfrm>
          <a:prstGeom prst="roundRect">
            <a:avLst>
              <a:gd name="adj" fmla="val 5"/>
            </a:avLst>
          </a:prstGeom>
          <a:solidFill>
            <a:srgbClr val="FFFFFF"/>
          </a:solidFill>
        </p:spPr>
      </p:sp>
      <p:sp>
        <p:nvSpPr>
          <p:cNvPr id="129" name="CustomShape 15"/>
          <p:cNvSpPr/>
          <p:nvPr/>
        </p:nvSpPr>
        <p:spPr>
          <a:xfrm>
            <a:off x="0" y="0"/>
            <a:ext cx="6858000" cy="9144000"/>
          </a:xfrm>
          <a:prstGeom prst="roundRect">
            <a:avLst>
              <a:gd name="adj" fmla="val 5"/>
            </a:avLst>
          </a:prstGeom>
          <a:solidFill>
            <a:srgbClr val="FFFFFF"/>
          </a:solidFill>
        </p:spPr>
      </p:sp>
      <p:sp>
        <p:nvSpPr>
          <p:cNvPr id="130" name="CustomShape 16"/>
          <p:cNvSpPr/>
          <p:nvPr/>
        </p:nvSpPr>
        <p:spPr>
          <a:xfrm>
            <a:off x="0" y="0"/>
            <a:ext cx="6858000" cy="9144000"/>
          </a:xfrm>
          <a:prstGeom prst="roundRect">
            <a:avLst>
              <a:gd name="adj" fmla="val 5"/>
            </a:avLst>
          </a:prstGeom>
          <a:solidFill>
            <a:srgbClr val="FFFFFF"/>
          </a:solidFill>
        </p:spPr>
      </p:sp>
      <p:sp>
        <p:nvSpPr>
          <p:cNvPr id="131" name="CustomShape 17"/>
          <p:cNvSpPr/>
          <p:nvPr/>
        </p:nvSpPr>
        <p:spPr>
          <a:xfrm>
            <a:off x="0" y="0"/>
            <a:ext cx="2971800" cy="457200"/>
          </a:xfrm>
          <a:prstGeom prst="rect">
            <a:avLst/>
          </a:prstGeom>
        </p:spPr>
      </p:sp>
      <p:sp>
        <p:nvSpPr>
          <p:cNvPr id="132" name="CustomShape 18"/>
          <p:cNvSpPr/>
          <p:nvPr/>
        </p:nvSpPr>
        <p:spPr>
          <a:xfrm>
            <a:off x="3884760" y="0"/>
            <a:ext cx="2971800" cy="457200"/>
          </a:xfrm>
          <a:prstGeom prst="rect">
            <a:avLst/>
          </a:prstGeom>
        </p:spPr>
      </p:sp>
      <p:sp>
        <p:nvSpPr>
          <p:cNvPr id="133" name="PlaceHolder 19"/>
          <p:cNvSpPr>
            <a:spLocks noGrp="1"/>
          </p:cNvSpPr>
          <p:nvPr>
            <p:ph type="body"/>
          </p:nvPr>
        </p:nvSpPr>
        <p:spPr>
          <a:xfrm>
            <a:off x="685800" y="4343400"/>
            <a:ext cx="5462640" cy="4091400"/>
          </a:xfrm>
          <a:prstGeom prst="rect">
            <a:avLst/>
          </a:prstGeom>
        </p:spPr>
        <p:txBody>
          <a:bodyPr lIns="0" tIns="0" rIns="0" bIns="0"/>
          <a:lstStyle/>
          <a:p>
            <a:r>
              <a:rPr lang="en-US"/>
              <a:t>Click to edit the notes format</a:t>
            </a:r>
            <a:endParaRPr/>
          </a:p>
        </p:txBody>
      </p:sp>
      <p:sp>
        <p:nvSpPr>
          <p:cNvPr id="134" name="CustomShape 20"/>
          <p:cNvSpPr/>
          <p:nvPr/>
        </p:nvSpPr>
        <p:spPr>
          <a:xfrm>
            <a:off x="0" y="8685360"/>
            <a:ext cx="2971800" cy="457200"/>
          </a:xfrm>
          <a:prstGeom prst="rect">
            <a:avLst/>
          </a:prstGeom>
        </p:spPr>
      </p:sp>
      <p:sp>
        <p:nvSpPr>
          <p:cNvPr id="135" name="PlaceHolder 21"/>
          <p:cNvSpPr>
            <a:spLocks noGrp="1"/>
          </p:cNvSpPr>
          <p:nvPr>
            <p:ph type="sldNum"/>
          </p:nvPr>
        </p:nvSpPr>
        <p:spPr>
          <a:xfrm>
            <a:off x="3884760" y="8684640"/>
            <a:ext cx="2947680" cy="433440"/>
          </a:xfrm>
          <a:prstGeom prst="rect">
            <a:avLst/>
          </a:prstGeom>
        </p:spPr>
        <p:txBody>
          <a:bodyPr lIns="90000" tIns="46800" rIns="90000" bIns="46800" anchor="b"/>
          <a:lstStyle/>
          <a:p>
            <a:pPr algn="r">
              <a:lnSpc>
                <a:spcPct val="100000"/>
              </a:lnSpc>
              <a:buFont typeface="Times New Roman"/>
              <a:buChar char="•"/>
            </a:pPr>
            <a:fld id="{FAFCB250-9282-49C8-8442-16DA9D2917D2}" type="slidenum">
              <a:rPr lang="en-US" sz="1200">
                <a:solidFill>
                  <a:srgbClr val="000000"/>
                </a:solidFill>
                <a:latin typeface="Times New Roman"/>
                <a:ea typeface="Arial Unicode MS"/>
              </a:rPr>
              <a:t>‹#›</a:t>
            </a:fld>
            <a:endParaRPr/>
          </a:p>
        </p:txBody>
      </p:sp>
    </p:spTree>
    <p:extLst>
      <p:ext uri="{BB962C8B-B14F-4D97-AF65-F5344CB8AC3E}">
        <p14:creationId xmlns:p14="http://schemas.microsoft.com/office/powerpoint/2010/main" val="8969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a:t>
            </a:fld>
            <a:endParaRPr/>
          </a:p>
        </p:txBody>
      </p:sp>
    </p:spTree>
    <p:extLst>
      <p:ext uri="{BB962C8B-B14F-4D97-AF65-F5344CB8AC3E}">
        <p14:creationId xmlns:p14="http://schemas.microsoft.com/office/powerpoint/2010/main" val="344295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12</a:t>
            </a:fld>
            <a:endParaRPr/>
          </a:p>
        </p:txBody>
      </p:sp>
    </p:spTree>
    <p:extLst>
      <p:ext uri="{BB962C8B-B14F-4D97-AF65-F5344CB8AC3E}">
        <p14:creationId xmlns:p14="http://schemas.microsoft.com/office/powerpoint/2010/main" val="203790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13</a:t>
            </a:fld>
            <a:endParaRPr/>
          </a:p>
        </p:txBody>
      </p:sp>
    </p:spTree>
    <p:extLst>
      <p:ext uri="{BB962C8B-B14F-4D97-AF65-F5344CB8AC3E}">
        <p14:creationId xmlns:p14="http://schemas.microsoft.com/office/powerpoint/2010/main" val="93605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15</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15</a:t>
            </a:fld>
            <a:endParaRPr/>
          </a:p>
        </p:txBody>
      </p:sp>
    </p:spTree>
    <p:extLst>
      <p:ext uri="{BB962C8B-B14F-4D97-AF65-F5344CB8AC3E}">
        <p14:creationId xmlns:p14="http://schemas.microsoft.com/office/powerpoint/2010/main" val="32897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16</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16</a:t>
            </a:fld>
            <a:endParaRPr/>
          </a:p>
        </p:txBody>
      </p:sp>
    </p:spTree>
    <p:extLst>
      <p:ext uri="{BB962C8B-B14F-4D97-AF65-F5344CB8AC3E}">
        <p14:creationId xmlns:p14="http://schemas.microsoft.com/office/powerpoint/2010/main" val="296391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17</a:t>
            </a:fld>
            <a:endParaRPr/>
          </a:p>
        </p:txBody>
      </p:sp>
    </p:spTree>
    <p:extLst>
      <p:ext uri="{BB962C8B-B14F-4D97-AF65-F5344CB8AC3E}">
        <p14:creationId xmlns:p14="http://schemas.microsoft.com/office/powerpoint/2010/main" val="310758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18</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18</a:t>
            </a:fld>
            <a:endParaRPr/>
          </a:p>
        </p:txBody>
      </p:sp>
    </p:spTree>
    <p:extLst>
      <p:ext uri="{BB962C8B-B14F-4D97-AF65-F5344CB8AC3E}">
        <p14:creationId xmlns:p14="http://schemas.microsoft.com/office/powerpoint/2010/main" val="391837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19</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19</a:t>
            </a:fld>
            <a:endParaRPr/>
          </a:p>
        </p:txBody>
      </p:sp>
    </p:spTree>
    <p:extLst>
      <p:ext uri="{BB962C8B-B14F-4D97-AF65-F5344CB8AC3E}">
        <p14:creationId xmlns:p14="http://schemas.microsoft.com/office/powerpoint/2010/main" val="189852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20</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20</a:t>
            </a:fld>
            <a:endParaRPr/>
          </a:p>
        </p:txBody>
      </p:sp>
    </p:spTree>
    <p:extLst>
      <p:ext uri="{BB962C8B-B14F-4D97-AF65-F5344CB8AC3E}">
        <p14:creationId xmlns:p14="http://schemas.microsoft.com/office/powerpoint/2010/main" val="154078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21</a:t>
            </a:fld>
            <a:endParaRPr/>
          </a:p>
        </p:txBody>
      </p:sp>
    </p:spTree>
    <p:extLst>
      <p:ext uri="{BB962C8B-B14F-4D97-AF65-F5344CB8AC3E}">
        <p14:creationId xmlns:p14="http://schemas.microsoft.com/office/powerpoint/2010/main" val="423008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22</a:t>
            </a:fld>
            <a:endParaRPr/>
          </a:p>
        </p:txBody>
      </p:sp>
    </p:spTree>
    <p:extLst>
      <p:ext uri="{BB962C8B-B14F-4D97-AF65-F5344CB8AC3E}">
        <p14:creationId xmlns:p14="http://schemas.microsoft.com/office/powerpoint/2010/main" val="268431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a:t>
            </a:fld>
            <a:endParaRPr/>
          </a:p>
        </p:txBody>
      </p:sp>
    </p:spTree>
    <p:extLst>
      <p:ext uri="{BB962C8B-B14F-4D97-AF65-F5344CB8AC3E}">
        <p14:creationId xmlns:p14="http://schemas.microsoft.com/office/powerpoint/2010/main" val="67002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23</a:t>
            </a:fld>
            <a:endParaRPr/>
          </a:p>
        </p:txBody>
      </p:sp>
    </p:spTree>
    <p:extLst>
      <p:ext uri="{BB962C8B-B14F-4D97-AF65-F5344CB8AC3E}">
        <p14:creationId xmlns:p14="http://schemas.microsoft.com/office/powerpoint/2010/main" val="271541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24</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24</a:t>
            </a:fld>
            <a:endParaRPr/>
          </a:p>
        </p:txBody>
      </p:sp>
    </p:spTree>
    <p:extLst>
      <p:ext uri="{BB962C8B-B14F-4D97-AF65-F5344CB8AC3E}">
        <p14:creationId xmlns:p14="http://schemas.microsoft.com/office/powerpoint/2010/main" val="372971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25</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25</a:t>
            </a:fld>
            <a:endParaRPr/>
          </a:p>
        </p:txBody>
      </p:sp>
    </p:spTree>
    <p:extLst>
      <p:ext uri="{BB962C8B-B14F-4D97-AF65-F5344CB8AC3E}">
        <p14:creationId xmlns:p14="http://schemas.microsoft.com/office/powerpoint/2010/main" val="143460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26</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26</a:t>
            </a:fld>
            <a:endParaRPr/>
          </a:p>
        </p:txBody>
      </p:sp>
    </p:spTree>
    <p:extLst>
      <p:ext uri="{BB962C8B-B14F-4D97-AF65-F5344CB8AC3E}">
        <p14:creationId xmlns:p14="http://schemas.microsoft.com/office/powerpoint/2010/main" val="134583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27</a:t>
            </a:fld>
            <a:endParaRPr/>
          </a:p>
        </p:txBody>
      </p:sp>
    </p:spTree>
    <p:extLst>
      <p:ext uri="{BB962C8B-B14F-4D97-AF65-F5344CB8AC3E}">
        <p14:creationId xmlns:p14="http://schemas.microsoft.com/office/powerpoint/2010/main" val="57774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3</a:t>
            </a:fld>
            <a:endParaRPr/>
          </a:p>
        </p:txBody>
      </p:sp>
    </p:spTree>
    <p:extLst>
      <p:ext uri="{BB962C8B-B14F-4D97-AF65-F5344CB8AC3E}">
        <p14:creationId xmlns:p14="http://schemas.microsoft.com/office/powerpoint/2010/main" val="6131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4</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4</a:t>
            </a:fld>
            <a:endParaRPr/>
          </a:p>
        </p:txBody>
      </p:sp>
    </p:spTree>
    <p:extLst>
      <p:ext uri="{BB962C8B-B14F-4D97-AF65-F5344CB8AC3E}">
        <p14:creationId xmlns:p14="http://schemas.microsoft.com/office/powerpoint/2010/main" val="51172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7</a:t>
            </a:fld>
            <a:endParaRPr/>
          </a:p>
        </p:txBody>
      </p:sp>
    </p:spTree>
    <p:extLst>
      <p:ext uri="{BB962C8B-B14F-4D97-AF65-F5344CB8AC3E}">
        <p14:creationId xmlns:p14="http://schemas.microsoft.com/office/powerpoint/2010/main" val="389554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8</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8</a:t>
            </a:fld>
            <a:endParaRPr/>
          </a:p>
        </p:txBody>
      </p:sp>
    </p:spTree>
    <p:extLst>
      <p:ext uri="{BB962C8B-B14F-4D97-AF65-F5344CB8AC3E}">
        <p14:creationId xmlns:p14="http://schemas.microsoft.com/office/powerpoint/2010/main" val="367826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9</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9</a:t>
            </a:fld>
            <a:endParaRPr/>
          </a:p>
        </p:txBody>
      </p:sp>
    </p:spTree>
    <p:extLst>
      <p:ext uri="{BB962C8B-B14F-4D97-AF65-F5344CB8AC3E}">
        <p14:creationId xmlns:p14="http://schemas.microsoft.com/office/powerpoint/2010/main" val="222701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10</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10</a:t>
            </a:fld>
            <a:endParaRPr/>
          </a:p>
        </p:txBody>
      </p:sp>
    </p:spTree>
    <p:extLst>
      <p:ext uri="{BB962C8B-B14F-4D97-AF65-F5344CB8AC3E}">
        <p14:creationId xmlns:p14="http://schemas.microsoft.com/office/powerpoint/2010/main" val="49598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11</a:t>
            </a:fld>
            <a:endParaRPr/>
          </a:p>
        </p:txBody>
      </p:sp>
    </p:spTree>
    <p:extLst>
      <p:ext uri="{BB962C8B-B14F-4D97-AF65-F5344CB8AC3E}">
        <p14:creationId xmlns:p14="http://schemas.microsoft.com/office/powerpoint/2010/main" val="265944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ce580">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F6D1F17F-C9C4-43C8-8E4C-6B934DD690C1}"/>
              </a:ext>
            </a:extLst>
          </p:cNvPr>
          <p:cNvSpPr>
            <a:spLocks noGrp="1"/>
          </p:cNvSpPr>
          <p:nvPr>
            <p:ph type="dt" idx="10"/>
          </p:nvPr>
        </p:nvSpPr>
        <p:spPr>
          <a:xfrm>
            <a:off x="144378" y="6493485"/>
            <a:ext cx="2979701" cy="365727"/>
          </a:xfrm>
          <a:prstGeom prst="rect">
            <a:avLst/>
          </a:prstGeom>
        </p:spPr>
        <p:txBody>
          <a:bodyPr/>
          <a:lstStyle>
            <a:lvl1pPr algn="l">
              <a:buNone/>
              <a:defRPr sz="1400"/>
            </a:lvl1pPr>
          </a:lstStyle>
          <a:p>
            <a:r>
              <a:rPr lang="en-US" b="1">
                <a:solidFill>
                  <a:srgbClr val="000000"/>
                </a:solidFill>
              </a:rPr>
              <a:t>ECE 580 – Network Theory </a:t>
            </a:r>
            <a:endParaRPr lang="en-US" sz="1200" dirty="0"/>
          </a:p>
        </p:txBody>
      </p:sp>
      <p:sp>
        <p:nvSpPr>
          <p:cNvPr id="12" name="Footer Placeholder 2">
            <a:extLst>
              <a:ext uri="{FF2B5EF4-FFF2-40B4-BE49-F238E27FC236}">
                <a16:creationId xmlns:a16="http://schemas.microsoft.com/office/drawing/2014/main" id="{682457B0-1200-4469-9A5F-C2FC559750BC}"/>
              </a:ext>
            </a:extLst>
          </p:cNvPr>
          <p:cNvSpPr>
            <a:spLocks noGrp="1"/>
          </p:cNvSpPr>
          <p:nvPr>
            <p:ph type="ftr" idx="11"/>
          </p:nvPr>
        </p:nvSpPr>
        <p:spPr>
          <a:xfrm>
            <a:off x="3009960" y="6493486"/>
            <a:ext cx="3124079" cy="365725"/>
          </a:xfrm>
          <a:prstGeom prst="rect">
            <a:avLst/>
          </a:prstGeom>
        </p:spPr>
        <p:txBody>
          <a:bodyPr/>
          <a:lstStyle>
            <a:lvl1pPr algn="ctr">
              <a:buNone/>
              <a:defRPr sz="1400"/>
            </a:lvl1pPr>
          </a:lstStyle>
          <a:p>
            <a:r>
              <a:rPr lang="en-US" b="1"/>
              <a:t>Reciprocity and Inter-reciprocity</a:t>
            </a:r>
            <a:endParaRPr lang="en-US" b="1" dirty="0"/>
          </a:p>
        </p:txBody>
      </p:sp>
      <p:sp>
        <p:nvSpPr>
          <p:cNvPr id="13" name="Slide Number Placeholder 3">
            <a:extLst>
              <a:ext uri="{FF2B5EF4-FFF2-40B4-BE49-F238E27FC236}">
                <a16:creationId xmlns:a16="http://schemas.microsoft.com/office/drawing/2014/main" id="{0287EE08-C517-432C-93F3-EE7875FE2E56}"/>
              </a:ext>
            </a:extLst>
          </p:cNvPr>
          <p:cNvSpPr>
            <a:spLocks noGrp="1"/>
          </p:cNvSpPr>
          <p:nvPr>
            <p:ph type="sldNum" idx="12"/>
          </p:nvPr>
        </p:nvSpPr>
        <p:spPr>
          <a:xfrm>
            <a:off x="6533470" y="6493485"/>
            <a:ext cx="2109960" cy="365726"/>
          </a:xfrm>
          <a:prstGeom prst="rect">
            <a:avLst/>
          </a:prstGeom>
        </p:spPr>
        <p:txBody>
          <a:bodyPr/>
          <a:lstStyle>
            <a:lvl1pPr algn="r">
              <a:defRPr sz="1400" b="1"/>
            </a:lvl1pPr>
          </a:lstStyle>
          <a:p>
            <a:fld id="{49F32A32-B0BA-4F3A-8066-D3EFFFC323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laceHolder 2"/>
          <p:cNvSpPr>
            <a:spLocks noGrp="1"/>
          </p:cNvSpPr>
          <p:nvPr>
            <p:ph type="subTitle"/>
          </p:nvPr>
        </p:nvSpPr>
        <p:spPr>
          <a:xfrm>
            <a:off x="457200" y="11678400"/>
            <a:ext cx="4091040" cy="13716000"/>
          </a:xfrm>
          <a:prstGeom prst="rect">
            <a:avLst/>
          </a:prstGeom>
        </p:spPr>
        <p:txBody>
          <a:bodyPr wrap="none" lIns="0" tIns="0" rIns="0" bIns="0" anchor="ctr"/>
          <a:lstStyle/>
          <a:p>
            <a:pPr algn="ctr"/>
            <a:endParaRPr/>
          </a:p>
        </p:txBody>
      </p:sp>
      <p:sp>
        <p:nvSpPr>
          <p:cNvPr id="12" name="Date Placeholder 1">
            <a:extLst>
              <a:ext uri="{FF2B5EF4-FFF2-40B4-BE49-F238E27FC236}">
                <a16:creationId xmlns:a16="http://schemas.microsoft.com/office/drawing/2014/main" id="{ED8DB610-9289-4D17-9969-CEE9E5CA5F4A}"/>
              </a:ext>
            </a:extLst>
          </p:cNvPr>
          <p:cNvSpPr>
            <a:spLocks noGrp="1"/>
          </p:cNvSpPr>
          <p:nvPr>
            <p:ph type="dt" idx="10"/>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13" name="Footer Placeholder 2">
            <a:extLst>
              <a:ext uri="{FF2B5EF4-FFF2-40B4-BE49-F238E27FC236}">
                <a16:creationId xmlns:a16="http://schemas.microsoft.com/office/drawing/2014/main" id="{9B0B48C2-72D8-46FC-89F9-A7EF50DD14D4}"/>
              </a:ext>
            </a:extLst>
          </p:cNvPr>
          <p:cNvSpPr>
            <a:spLocks noGrp="1"/>
          </p:cNvSpPr>
          <p:nvPr>
            <p:ph type="ftr" idx="11"/>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14" name="Slide Number Placeholder 3">
            <a:extLst>
              <a:ext uri="{FF2B5EF4-FFF2-40B4-BE49-F238E27FC236}">
                <a16:creationId xmlns:a16="http://schemas.microsoft.com/office/drawing/2014/main" id="{E226B16A-FC9A-4580-8D18-3AEC76F7330F}"/>
              </a:ext>
            </a:extLst>
          </p:cNvPr>
          <p:cNvSpPr>
            <a:spLocks noGrp="1"/>
          </p:cNvSpPr>
          <p:nvPr>
            <p:ph type="sldNum" idx="12"/>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F2567-0512-4B46-B7F6-DDB8551F2DBC}"/>
              </a:ext>
            </a:extLst>
          </p:cNvPr>
          <p:cNvSpPr>
            <a:spLocks noGrp="1"/>
          </p:cNvSpPr>
          <p:nvPr>
            <p:ph type="dt" idx="10"/>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3" name="Footer Placeholder 2">
            <a:extLst>
              <a:ext uri="{FF2B5EF4-FFF2-40B4-BE49-F238E27FC236}">
                <a16:creationId xmlns:a16="http://schemas.microsoft.com/office/drawing/2014/main" id="{39D5982C-6A29-4DD2-87FC-AB73591DA12E}"/>
              </a:ext>
            </a:extLst>
          </p:cNvPr>
          <p:cNvSpPr>
            <a:spLocks noGrp="1"/>
          </p:cNvSpPr>
          <p:nvPr>
            <p:ph type="ftr" idx="11"/>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4" name="Slide Number Placeholder 3">
            <a:extLst>
              <a:ext uri="{FF2B5EF4-FFF2-40B4-BE49-F238E27FC236}">
                <a16:creationId xmlns:a16="http://schemas.microsoft.com/office/drawing/2014/main" id="{C2DE2748-DB41-4A1E-AC79-CD8F4E2433EE}"/>
              </a:ext>
            </a:extLst>
          </p:cNvPr>
          <p:cNvSpPr>
            <a:spLocks noGrp="1"/>
          </p:cNvSpPr>
          <p:nvPr>
            <p:ph type="sldNum" idx="12"/>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p:nvPr/>
        </p:nvPicPr>
        <p:blipFill>
          <a:blip r:embed="rId5"/>
          <a:stretch>
            <a:fillRect/>
          </a:stretch>
        </p:blipFill>
        <p:spPr>
          <a:xfrm>
            <a:off x="380880" y="457200"/>
            <a:ext cx="505080" cy="533520"/>
          </a:xfrm>
          <a:prstGeom prst="rect">
            <a:avLst/>
          </a:prstGeom>
        </p:spPr>
      </p:pic>
      <p:sp>
        <p:nvSpPr>
          <p:cNvPr id="6" name="Line 6"/>
          <p:cNvSpPr/>
          <p:nvPr/>
        </p:nvSpPr>
        <p:spPr>
          <a:xfrm>
            <a:off x="1143000" y="990720"/>
            <a:ext cx="7543800" cy="1440"/>
          </a:xfrm>
          <a:prstGeom prst="line">
            <a:avLst/>
          </a:prstGeom>
          <a:ln w="9360">
            <a:solidFill>
              <a:srgbClr val="000000"/>
            </a:solidFill>
            <a:miter/>
          </a:ln>
        </p:spPr>
      </p:sp>
      <p:sp>
        <p:nvSpPr>
          <p:cNvPr id="12" name="Date Placeholder 1">
            <a:extLst>
              <a:ext uri="{FF2B5EF4-FFF2-40B4-BE49-F238E27FC236}">
                <a16:creationId xmlns:a16="http://schemas.microsoft.com/office/drawing/2014/main" id="{4C87C410-4659-48B3-B684-A00ECA60DCE1}"/>
              </a:ext>
            </a:extLst>
          </p:cNvPr>
          <p:cNvSpPr>
            <a:spLocks noGrp="1"/>
          </p:cNvSpPr>
          <p:nvPr>
            <p:ph type="dt" idx="2"/>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13" name="Footer Placeholder 2">
            <a:extLst>
              <a:ext uri="{FF2B5EF4-FFF2-40B4-BE49-F238E27FC236}">
                <a16:creationId xmlns:a16="http://schemas.microsoft.com/office/drawing/2014/main" id="{6C23B08A-D800-4E97-85F1-E4031F50B59B}"/>
              </a:ext>
            </a:extLst>
          </p:cNvPr>
          <p:cNvSpPr>
            <a:spLocks noGrp="1"/>
          </p:cNvSpPr>
          <p:nvPr>
            <p:ph type="ftr" idx="3"/>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14" name="Slide Number Placeholder 3">
            <a:extLst>
              <a:ext uri="{FF2B5EF4-FFF2-40B4-BE49-F238E27FC236}">
                <a16:creationId xmlns:a16="http://schemas.microsoft.com/office/drawing/2014/main" id="{372B1C32-35DC-494B-82DC-5D7C28D7173C}"/>
              </a:ext>
            </a:extLst>
          </p:cNvPr>
          <p:cNvSpPr>
            <a:spLocks noGrp="1"/>
          </p:cNvSpPr>
          <p:nvPr>
            <p:ph type="sldNum" idx="4"/>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447690" y="1702594"/>
            <a:ext cx="8248620" cy="1975675"/>
          </a:xfrm>
          <a:prstGeom prst="rect">
            <a:avLst/>
          </a:prstGeom>
        </p:spPr>
        <p:txBody>
          <a:bodyPr lIns="90000" tIns="46800" rIns="90000" bIns="46800" anchor="ctr"/>
          <a:lstStyle/>
          <a:p>
            <a:pPr algn="ctr">
              <a:lnSpc>
                <a:spcPct val="200000"/>
              </a:lnSpc>
              <a:spcBef>
                <a:spcPts val="1800"/>
              </a:spcBef>
              <a:spcAft>
                <a:spcPts val="1800"/>
              </a:spcAft>
            </a:pPr>
            <a:r>
              <a:rPr lang="en-US" sz="4000" dirty="0">
                <a:latin typeface="+mj-lt"/>
              </a:rPr>
              <a:t>Reciprocity and Inter-Reciprocity</a:t>
            </a:r>
          </a:p>
        </p:txBody>
      </p:sp>
      <p:sp>
        <p:nvSpPr>
          <p:cNvPr id="11" name="TextBox 10">
            <a:extLst>
              <a:ext uri="{FF2B5EF4-FFF2-40B4-BE49-F238E27FC236}">
                <a16:creationId xmlns:a16="http://schemas.microsoft.com/office/drawing/2014/main" id="{8E6BAA30-7B35-4D23-B723-1F48F4F38A8E}"/>
              </a:ext>
            </a:extLst>
          </p:cNvPr>
          <p:cNvSpPr txBox="1"/>
          <p:nvPr/>
        </p:nvSpPr>
        <p:spPr>
          <a:xfrm>
            <a:off x="2286000" y="4040998"/>
            <a:ext cx="4572000" cy="1455014"/>
          </a:xfrm>
          <a:prstGeom prst="rect">
            <a:avLst/>
          </a:prstGeom>
          <a:noFill/>
        </p:spPr>
        <p:txBody>
          <a:bodyPr wrap="square">
            <a:spAutoFit/>
          </a:bodyPr>
          <a:lstStyle/>
          <a:p>
            <a:pPr algn="ctr">
              <a:lnSpc>
                <a:spcPct val="200000"/>
              </a:lnSpc>
            </a:pPr>
            <a:r>
              <a:rPr lang="en-US" sz="2400" dirty="0">
                <a:latin typeface="+mj-lt"/>
              </a:rPr>
              <a:t>Gabor Temes and Eric Wang</a:t>
            </a:r>
          </a:p>
          <a:p>
            <a:pPr algn="ctr">
              <a:lnSpc>
                <a:spcPct val="200000"/>
              </a:lnSpc>
            </a:pPr>
            <a:r>
              <a:rPr lang="en-US" sz="2400">
                <a:latin typeface="+mj-lt"/>
              </a:rPr>
              <a:t>Fall 2023</a:t>
            </a:r>
            <a:endParaRPr lang="en-US" sz="2400" dirty="0">
              <a:latin typeface="+mj-lt"/>
            </a:endParaRPr>
          </a:p>
        </p:txBody>
      </p:sp>
      <p:sp>
        <p:nvSpPr>
          <p:cNvPr id="6" name="Date Placeholder 5">
            <a:extLst>
              <a:ext uri="{FF2B5EF4-FFF2-40B4-BE49-F238E27FC236}">
                <a16:creationId xmlns:a16="http://schemas.microsoft.com/office/drawing/2014/main" id="{4F0DA96E-AD30-4DCC-9C01-4551BA7CA248}"/>
              </a:ext>
            </a:extLst>
          </p:cNvPr>
          <p:cNvSpPr>
            <a:spLocks noGrp="1"/>
          </p:cNvSpPr>
          <p:nvPr>
            <p:ph type="dt" idx="10"/>
          </p:nvPr>
        </p:nvSpPr>
        <p:spPr/>
        <p:txBody>
          <a:bodyPr/>
          <a:lstStyle/>
          <a:p>
            <a:r>
              <a:rPr lang="en-US" b="1" dirty="0">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69FFD690-B4A4-4DA3-9DA8-741845230B02}"/>
              </a:ext>
            </a:extLst>
          </p:cNvPr>
          <p:cNvSpPr>
            <a:spLocks noGrp="1"/>
          </p:cNvSpPr>
          <p:nvPr>
            <p:ph type="ftr" idx="11"/>
          </p:nvPr>
        </p:nvSpPr>
        <p:spPr/>
        <p:txBody>
          <a:bodyPr/>
          <a:lstStyle/>
          <a:p>
            <a:r>
              <a:rPr lang="en-US" b="1" dirty="0"/>
              <a:t>Reciprocity and Inter-reciprocity</a:t>
            </a:r>
          </a:p>
        </p:txBody>
      </p:sp>
      <p:sp>
        <p:nvSpPr>
          <p:cNvPr id="8" name="Slide Number Placeholder 7">
            <a:extLst>
              <a:ext uri="{FF2B5EF4-FFF2-40B4-BE49-F238E27FC236}">
                <a16:creationId xmlns:a16="http://schemas.microsoft.com/office/drawing/2014/main" id="{D7D777AA-7328-4851-B8DA-151C8E19EE22}"/>
              </a:ext>
            </a:extLst>
          </p:cNvPr>
          <p:cNvSpPr>
            <a:spLocks noGrp="1"/>
          </p:cNvSpPr>
          <p:nvPr>
            <p:ph type="sldNum" idx="12"/>
          </p:nvPr>
        </p:nvSpPr>
        <p:spPr/>
        <p:txBody>
          <a:bodyPr/>
          <a:lstStyle/>
          <a:p>
            <a:fld id="{49F32A32-B0BA-4F3A-8066-D3EFFFC323CB}" type="slidenum">
              <a:rPr lang="en-US" smtClean="0"/>
              <a:pPr/>
              <a:t>1</a:t>
            </a:fld>
            <a:endParaRPr lang="en-US" dirty="0"/>
          </a:p>
        </p:txBody>
      </p:sp>
    </p:spTree>
    <p:extLst>
      <p:ext uri="{BB962C8B-B14F-4D97-AF65-F5344CB8AC3E}">
        <p14:creationId xmlns:p14="http://schemas.microsoft.com/office/powerpoint/2010/main" val="28620906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FE8A19-78C2-433A-BDA0-ED45D08551CF}"/>
              </a:ext>
            </a:extLst>
          </p:cNvPr>
          <p:cNvPicPr/>
          <p:nvPr/>
        </p:nvPicPr>
        <p:blipFill rotWithShape="1">
          <a:blip r:embed="rId3"/>
          <a:srcRect t="1752" b="5065"/>
          <a:stretch/>
        </p:blipFill>
        <p:spPr>
          <a:xfrm>
            <a:off x="957479" y="1084107"/>
            <a:ext cx="7229040" cy="5045480"/>
          </a:xfrm>
          <a:prstGeom prst="rect">
            <a:avLst/>
          </a:prstGeom>
        </p:spPr>
      </p:pic>
      <p:sp>
        <p:nvSpPr>
          <p:cNvPr id="139" name="TextShape 4"/>
          <p:cNvSpPr txBox="1"/>
          <p:nvPr/>
        </p:nvSpPr>
        <p:spPr>
          <a:xfrm>
            <a:off x="1143000" y="292100"/>
            <a:ext cx="7524720" cy="697179"/>
          </a:xfrm>
          <a:prstGeom prst="rect">
            <a:avLst/>
          </a:prstGeom>
        </p:spPr>
        <p:txBody>
          <a:bodyPr lIns="90000" tIns="46800" rIns="90000" bIns="46800" anchor="ctr"/>
          <a:lstStyle/>
          <a:p>
            <a:pPr algn="ctr">
              <a:lnSpc>
                <a:spcPct val="100000"/>
              </a:lnSpc>
            </a:pPr>
            <a:r>
              <a:rPr lang="en-US" sz="3200" dirty="0">
                <a:latin typeface="+mj-lt"/>
              </a:rPr>
              <a:t>Equal-impedance Termination</a:t>
            </a:r>
            <a:endParaRPr dirty="0">
              <a:latin typeface="+mj-lt"/>
            </a:endParaRPr>
          </a:p>
        </p:txBody>
      </p:sp>
      <p:sp>
        <p:nvSpPr>
          <p:cNvPr id="2" name="TextBox 1">
            <a:extLst>
              <a:ext uri="{FF2B5EF4-FFF2-40B4-BE49-F238E27FC236}">
                <a16:creationId xmlns:a16="http://schemas.microsoft.com/office/drawing/2014/main" id="{A3EB8CD8-F618-4A72-8D6E-8FE0A9B23109}"/>
              </a:ext>
            </a:extLst>
          </p:cNvPr>
          <p:cNvSpPr txBox="1"/>
          <p:nvPr/>
        </p:nvSpPr>
        <p:spPr>
          <a:xfrm>
            <a:off x="642938" y="6124152"/>
            <a:ext cx="76866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Gains are equal. Valid also if two-ports are turned around.</a:t>
            </a:r>
          </a:p>
        </p:txBody>
      </p:sp>
      <p:sp>
        <p:nvSpPr>
          <p:cNvPr id="6" name="Date Placeholder 5">
            <a:extLst>
              <a:ext uri="{FF2B5EF4-FFF2-40B4-BE49-F238E27FC236}">
                <a16:creationId xmlns:a16="http://schemas.microsoft.com/office/drawing/2014/main" id="{975FEAC0-ECEE-4CE0-91CE-64DA8C78CF2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4E3B09CE-7DBE-4950-8599-E0A77BD4628D}"/>
              </a:ext>
            </a:extLst>
          </p:cNvPr>
          <p:cNvSpPr>
            <a:spLocks noGrp="1"/>
          </p:cNvSpPr>
          <p:nvPr>
            <p:ph type="ftr" idx="11"/>
          </p:nvPr>
        </p:nvSpPr>
        <p:spPr/>
        <p:txBody>
          <a:bodyPr/>
          <a:lstStyle/>
          <a:p>
            <a:r>
              <a:rPr lang="en-US" b="1"/>
              <a:t>Reciprocity and Inter-reciprocity</a:t>
            </a:r>
            <a:endParaRPr lang="en-US" b="1" dirty="0"/>
          </a:p>
        </p:txBody>
      </p:sp>
      <p:sp>
        <p:nvSpPr>
          <p:cNvPr id="9" name="Slide Number Placeholder 8">
            <a:extLst>
              <a:ext uri="{FF2B5EF4-FFF2-40B4-BE49-F238E27FC236}">
                <a16:creationId xmlns:a16="http://schemas.microsoft.com/office/drawing/2014/main" id="{00B2F25D-F022-4EA1-82A7-4BC5123FFE4A}"/>
              </a:ext>
            </a:extLst>
          </p:cNvPr>
          <p:cNvSpPr>
            <a:spLocks noGrp="1"/>
          </p:cNvSpPr>
          <p:nvPr>
            <p:ph type="sldNum" idx="12"/>
          </p:nvPr>
        </p:nvSpPr>
        <p:spPr/>
        <p:txBody>
          <a:bodyPr/>
          <a:lstStyle/>
          <a:p>
            <a:fld id="{49F32A32-B0BA-4F3A-8066-D3EFFFC323CB}" type="slidenum">
              <a:rPr lang="en-US" smtClean="0"/>
              <a:pPr/>
              <a:t>10</a:t>
            </a:fld>
            <a:endParaRPr lang="en-US" dirty="0"/>
          </a:p>
        </p:txBody>
      </p:sp>
    </p:spTree>
    <p:extLst>
      <p:ext uri="{BB962C8B-B14F-4D97-AF65-F5344CB8AC3E}">
        <p14:creationId xmlns:p14="http://schemas.microsoft.com/office/powerpoint/2010/main" val="3931367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Reciprocity In Dynamic N-Ports</a:t>
            </a:r>
            <a:endParaRPr dirty="0">
              <a:latin typeface="+mj-lt"/>
            </a:endParaRPr>
          </a:p>
        </p:txBody>
      </p:sp>
      <p:sp>
        <p:nvSpPr>
          <p:cNvPr id="9" name="TextBox 8"/>
          <p:cNvSpPr txBox="1"/>
          <p:nvPr/>
        </p:nvSpPr>
        <p:spPr>
          <a:xfrm>
            <a:off x="498276" y="1336921"/>
            <a:ext cx="8169444" cy="3600986"/>
          </a:xfrm>
          <a:prstGeom prst="rect">
            <a:avLst/>
          </a:prstGeom>
          <a:noFill/>
        </p:spPr>
        <p:txBody>
          <a:bodyPr wrap="square" rtlCol="0">
            <a:spAutoFit/>
          </a:bodyPr>
          <a:lstStyle/>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Steady-state sine wave analysis r</a:t>
            </a:r>
            <a:r>
              <a:rPr lang="en-US" sz="2400" dirty="0">
                <a:effectLst/>
                <a:latin typeface="Calibri" panose="020F0502020204030204" pitchFamily="34" charset="0"/>
                <a:ea typeface="Times New Roman" panose="02020603050405020304" pitchFamily="18" charset="0"/>
                <a:cs typeface="Calibri" panose="020F0502020204030204" pitchFamily="34" charset="0"/>
              </a:rPr>
              <a:t>epresents voltages and currents </a:t>
            </a:r>
            <a:r>
              <a:rPr lang="en-US" sz="2400" dirty="0">
                <a:latin typeface="Calibri" panose="020F0502020204030204" pitchFamily="34" charset="0"/>
                <a:ea typeface="Times New Roman" panose="02020603050405020304" pitchFamily="18" charset="0"/>
                <a:cs typeface="Calibri" panose="020F0502020204030204" pitchFamily="34" charset="0"/>
              </a:rPr>
              <a:t>by </a:t>
            </a:r>
            <a:r>
              <a:rPr lang="en-US" sz="2400" dirty="0">
                <a:effectLst/>
                <a:latin typeface="Calibri" panose="020F0502020204030204" pitchFamily="34" charset="0"/>
                <a:ea typeface="Times New Roman" panose="02020603050405020304" pitchFamily="18" charset="0"/>
                <a:cs typeface="Calibri" panose="020F0502020204030204" pitchFamily="34" charset="0"/>
              </a:rPr>
              <a:t>complex phasors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V(j</a:t>
            </a:r>
            <a:r>
              <a:rPr lang="el-GR" sz="2400" i="1" dirty="0">
                <a:effectLst/>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I(j</a:t>
            </a:r>
            <a:r>
              <a:rPr lang="el-GR" sz="2400" i="1" dirty="0">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a:t>
            </a:r>
            <a:r>
              <a:rPr lang="en-US" sz="2400" dirty="0">
                <a:latin typeface="Calibri" panose="020F0502020204030204" pitchFamily="34" charset="0"/>
                <a:ea typeface="Times New Roman" panose="02020603050405020304" pitchFamily="18" charset="0"/>
                <a:cs typeface="Calibri" panose="020F0502020204030204" pitchFamily="34" charset="0"/>
              </a:rPr>
              <a:t>a </a:t>
            </a:r>
            <a:r>
              <a:rPr lang="en-US" sz="2400" dirty="0">
                <a:effectLst/>
                <a:latin typeface="Calibri" panose="020F0502020204030204" pitchFamily="34" charset="0"/>
                <a:ea typeface="Times New Roman" panose="02020603050405020304" pitchFamily="18" charset="0"/>
                <a:cs typeface="Calibri" panose="020F0502020204030204" pitchFamily="34" charset="0"/>
              </a:rPr>
              <a:t>linear circuit, and represents passive elements by their impedances</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Z</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(j</a:t>
            </a:r>
            <a:r>
              <a:rPr lang="el-GR" sz="2400" i="1" dirty="0">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KCL, KVL and </a:t>
            </a:r>
            <a:r>
              <a:rPr lang="en-US" sz="2400" dirty="0">
                <a:effectLst/>
                <a:latin typeface="Calibri" panose="020F0502020204030204" pitchFamily="34" charset="0"/>
                <a:ea typeface="Times New Roman" panose="02020603050405020304" pitchFamily="18" charset="0"/>
                <a:cs typeface="Calibri" panose="020F0502020204030204" pitchFamily="34" charset="0"/>
              </a:rPr>
              <a:t>all previous derivations </a:t>
            </a:r>
            <a:r>
              <a:rPr lang="en-US" sz="2400" dirty="0">
                <a:latin typeface="Calibri" panose="020F0502020204030204" pitchFamily="34" charset="0"/>
                <a:ea typeface="Times New Roman" panose="02020603050405020304" pitchFamily="18" charset="0"/>
                <a:cs typeface="Calibri" panose="020F0502020204030204" pitchFamily="34" charset="0"/>
              </a:rPr>
              <a:t>hold for the phasors.</a:t>
            </a:r>
          </a:p>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Useful in the analysis of passive dynamic networks with multiple excitations, e.g., DACs (Digital-to-Analog Converters) design</a:t>
            </a:r>
          </a:p>
        </p:txBody>
      </p:sp>
      <p:sp>
        <p:nvSpPr>
          <p:cNvPr id="5" name="Date Placeholder 4">
            <a:extLst>
              <a:ext uri="{FF2B5EF4-FFF2-40B4-BE49-F238E27FC236}">
                <a16:creationId xmlns:a16="http://schemas.microsoft.com/office/drawing/2014/main" id="{1D52B8B1-2227-4F43-A80E-D50F5365E24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6708C9E7-3DDE-4B96-876C-AEEC047AB92F}"/>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801CCB11-32FB-405C-8CF9-AA2351A33B01}"/>
              </a:ext>
            </a:extLst>
          </p:cNvPr>
          <p:cNvSpPr>
            <a:spLocks noGrp="1"/>
          </p:cNvSpPr>
          <p:nvPr>
            <p:ph type="sldNum" idx="12"/>
          </p:nvPr>
        </p:nvSpPr>
        <p:spPr/>
        <p:txBody>
          <a:bodyPr/>
          <a:lstStyle/>
          <a:p>
            <a:fld id="{49F32A32-B0BA-4F3A-8066-D3EFFFC323CB}" type="slidenum">
              <a:rPr lang="en-US" smtClean="0"/>
              <a:pPr/>
              <a:t>11</a:t>
            </a:fld>
            <a:endParaRPr lang="en-US" dirty="0"/>
          </a:p>
        </p:txBody>
      </p:sp>
    </p:spTree>
    <p:extLst>
      <p:ext uri="{BB962C8B-B14F-4D97-AF65-F5344CB8AC3E}">
        <p14:creationId xmlns:p14="http://schemas.microsoft.com/office/powerpoint/2010/main" val="26067712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Examples Using Reciprocity</a:t>
            </a:r>
            <a:endParaRPr dirty="0">
              <a:latin typeface="+mj-lt"/>
            </a:endParaRPr>
          </a:p>
        </p:txBody>
      </p:sp>
      <p:sp>
        <p:nvSpPr>
          <p:cNvPr id="9" name="TextBox 8"/>
          <p:cNvSpPr txBox="1"/>
          <p:nvPr/>
        </p:nvSpPr>
        <p:spPr>
          <a:xfrm>
            <a:off x="457200" y="1232027"/>
            <a:ext cx="8417293" cy="46166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Below shows a circuit containing five independent sources</a:t>
            </a:r>
          </a:p>
        </p:txBody>
      </p:sp>
      <p:pic>
        <p:nvPicPr>
          <p:cNvPr id="7" name="Picture 6">
            <a:extLst>
              <a:ext uri="{FF2B5EF4-FFF2-40B4-BE49-F238E27FC236}">
                <a16:creationId xmlns:a16="http://schemas.microsoft.com/office/drawing/2014/main" id="{FC786C20-581E-4B02-AA6C-EE5B2E15CEAF}"/>
              </a:ext>
            </a:extLst>
          </p:cNvPr>
          <p:cNvPicPr/>
          <p:nvPr/>
        </p:nvPicPr>
        <p:blipFill>
          <a:blip r:embed="rId3"/>
          <a:stretch>
            <a:fillRect/>
          </a:stretch>
        </p:blipFill>
        <p:spPr>
          <a:xfrm>
            <a:off x="2755099" y="2546128"/>
            <a:ext cx="4300521" cy="1664631"/>
          </a:xfrm>
          <a:prstGeom prst="rect">
            <a:avLst/>
          </a:prstGeom>
        </p:spPr>
      </p:pic>
      <p:pic>
        <p:nvPicPr>
          <p:cNvPr id="8" name="Picture 7">
            <a:extLst>
              <a:ext uri="{FF2B5EF4-FFF2-40B4-BE49-F238E27FC236}">
                <a16:creationId xmlns:a16="http://schemas.microsoft.com/office/drawing/2014/main" id="{9755760A-C267-4810-B348-B38CFCC4E9EA}"/>
              </a:ext>
            </a:extLst>
          </p:cNvPr>
          <p:cNvPicPr/>
          <p:nvPr/>
        </p:nvPicPr>
        <p:blipFill>
          <a:blip r:embed="rId4"/>
          <a:stretch>
            <a:fillRect/>
          </a:stretch>
        </p:blipFill>
        <p:spPr>
          <a:xfrm>
            <a:off x="2374841" y="5002895"/>
            <a:ext cx="4375237" cy="1510742"/>
          </a:xfrm>
          <a:prstGeom prst="rect">
            <a:avLst/>
          </a:prstGeom>
        </p:spPr>
      </p:pic>
      <p:sp>
        <p:nvSpPr>
          <p:cNvPr id="10" name="TextBox 9">
            <a:extLst>
              <a:ext uri="{FF2B5EF4-FFF2-40B4-BE49-F238E27FC236}">
                <a16:creationId xmlns:a16="http://schemas.microsoft.com/office/drawing/2014/main" id="{6E8858B7-347D-4753-9894-8A5A07E73C59}"/>
              </a:ext>
            </a:extLst>
          </p:cNvPr>
          <p:cNvSpPr txBox="1"/>
          <p:nvPr/>
        </p:nvSpPr>
        <p:spPr>
          <a:xfrm>
            <a:off x="457200" y="1698908"/>
            <a:ext cx="8210520" cy="830997"/>
          </a:xfrm>
          <a:prstGeom prst="rect">
            <a:avLst/>
          </a:prstGeom>
          <a:noFill/>
        </p:spPr>
        <p:txBody>
          <a:bodyPr wrap="square" rtlCol="0">
            <a:spAutoFit/>
          </a:bodyPr>
          <a:lstStyle/>
          <a:p>
            <a:pPr marL="914400" lvl="1" indent="-45720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using superposition</a:t>
            </a:r>
          </a:p>
          <a:p>
            <a:pPr marL="1371600" lvl="2" indent="-4572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Requires five analysis, each with one nonzero source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743C9CBB-4FBB-4307-8F1F-1A14EB2C391F}"/>
              </a:ext>
            </a:extLst>
          </p:cNvPr>
          <p:cNvSpPr txBox="1"/>
          <p:nvPr/>
        </p:nvSpPr>
        <p:spPr>
          <a:xfrm>
            <a:off x="457199" y="4171898"/>
            <a:ext cx="8210520" cy="830997"/>
          </a:xfrm>
          <a:prstGeom prst="rect">
            <a:avLst/>
          </a:prstGeom>
          <a:noFill/>
        </p:spPr>
        <p:txBody>
          <a:bodyPr wrap="square" rtlCol="0">
            <a:spAutoFit/>
          </a:bodyPr>
          <a:lstStyle/>
          <a:p>
            <a:pPr marL="800100" lvl="1" indent="-34290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using reciprocity</a:t>
            </a:r>
          </a:p>
          <a:p>
            <a:pPr marL="1257300" lvl="2" indent="-3429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Requires only one circuit analysis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a:extLst>
              <a:ext uri="{FF2B5EF4-FFF2-40B4-BE49-F238E27FC236}">
                <a16:creationId xmlns:a16="http://schemas.microsoft.com/office/drawing/2014/main" id="{6EFA4003-5BCE-4033-8895-51012661213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1DB9930-AA8A-43A5-A2DC-7825C0761A2C}"/>
              </a:ext>
            </a:extLst>
          </p:cNvPr>
          <p:cNvSpPr>
            <a:spLocks noGrp="1"/>
          </p:cNvSpPr>
          <p:nvPr>
            <p:ph type="ftr" idx="11"/>
          </p:nvPr>
        </p:nvSpPr>
        <p:spPr/>
        <p:txBody>
          <a:bodyPr/>
          <a:lstStyle/>
          <a:p>
            <a:r>
              <a:rPr lang="en-US" b="1"/>
              <a:t>Reciprocity and Inter-reciprocity</a:t>
            </a:r>
            <a:endParaRPr lang="en-US" b="1" dirty="0"/>
          </a:p>
        </p:txBody>
      </p:sp>
      <p:sp>
        <p:nvSpPr>
          <p:cNvPr id="12" name="Slide Number Placeholder 11">
            <a:extLst>
              <a:ext uri="{FF2B5EF4-FFF2-40B4-BE49-F238E27FC236}">
                <a16:creationId xmlns:a16="http://schemas.microsoft.com/office/drawing/2014/main" id="{5C7F8149-6BCF-4402-9A63-66248BC4CD29}"/>
              </a:ext>
            </a:extLst>
          </p:cNvPr>
          <p:cNvSpPr>
            <a:spLocks noGrp="1"/>
          </p:cNvSpPr>
          <p:nvPr>
            <p:ph type="sldNum" idx="12"/>
          </p:nvPr>
        </p:nvSpPr>
        <p:spPr/>
        <p:txBody>
          <a:bodyPr/>
          <a:lstStyle/>
          <a:p>
            <a:fld id="{49F32A32-B0BA-4F3A-8066-D3EFFFC323CB}" type="slidenum">
              <a:rPr lang="en-US" smtClean="0"/>
              <a:pPr/>
              <a:t>12</a:t>
            </a:fld>
            <a:endParaRPr lang="en-US" dirty="0"/>
          </a:p>
        </p:txBody>
      </p:sp>
    </p:spTree>
    <p:extLst>
      <p:ext uri="{BB962C8B-B14F-4D97-AF65-F5344CB8AC3E}">
        <p14:creationId xmlns:p14="http://schemas.microsoft.com/office/powerpoint/2010/main" val="12258532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Analyzing Circuits Using 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732089"/>
                <a:ext cx="8417293" cy="2400657"/>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contribution of the voltage source </a:t>
                </a:r>
                <a14:m>
                  <m:oMath xmlns:m="http://schemas.openxmlformats.org/officeDocument/2006/math">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𝑉</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to the output </a:t>
                </a: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𝑜𝑢𝑡</m:t>
                        </m:r>
                      </m:sub>
                    </m:sSub>
                  </m:oMath>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𝑜𝑢𝑡</m:t>
                              </m:r>
                            </m:sub>
                          </m:sSub>
                        </m:num>
                        <m:den>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𝑉</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oMath>
                  </m:oMathPara>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and those of the current sources</a:t>
                </a:r>
                <a:r>
                  <a:rPr lang="en-US" sz="2400" b="0" dirty="0">
                    <a:effectLst/>
                    <a:ea typeface="Times New Roman" panose="02020603050405020304" pitchFamily="18" charset="0"/>
                    <a:cs typeface="Calibri" panose="020F0502020204030204" pitchFamily="34" charset="0"/>
                  </a:rPr>
                  <a:t> </a:t>
                </a:r>
                <a14:m>
                  <m:oMath xmlns:m="http://schemas.openxmlformats.org/officeDocument/2006/math">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are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𝑜𝑢𝑡</m:t>
                              </m:r>
                            </m:sub>
                          </m:sSub>
                        </m:num>
                        <m:den>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num>
                        <m:den>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 </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=1,2,…,5</m:t>
                      </m:r>
                    </m:oMath>
                  </m:oMathPara>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overall output voltage is the sum of these terms.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732089"/>
                <a:ext cx="8417293" cy="2400657"/>
              </a:xfrm>
              <a:prstGeom prst="rect">
                <a:avLst/>
              </a:prstGeom>
              <a:blipFill>
                <a:blip r:embed="rId3"/>
                <a:stretch>
                  <a:fillRect l="-941" t="-2030" b="-482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755760A-C267-4810-B348-B38CFCC4E9EA}"/>
              </a:ext>
            </a:extLst>
          </p:cNvPr>
          <p:cNvPicPr/>
          <p:nvPr/>
        </p:nvPicPr>
        <p:blipFill>
          <a:blip r:embed="rId4"/>
          <a:stretch>
            <a:fillRect/>
          </a:stretch>
        </p:blipFill>
        <p:spPr>
          <a:xfrm>
            <a:off x="4677173" y="4601416"/>
            <a:ext cx="4375237" cy="1664631"/>
          </a:xfrm>
          <a:prstGeom prst="rect">
            <a:avLst/>
          </a:prstGeom>
        </p:spPr>
      </p:pic>
      <p:pic>
        <p:nvPicPr>
          <p:cNvPr id="12" name="Picture 11">
            <a:extLst>
              <a:ext uri="{FF2B5EF4-FFF2-40B4-BE49-F238E27FC236}">
                <a16:creationId xmlns:a16="http://schemas.microsoft.com/office/drawing/2014/main" id="{EC0F667B-9F1F-4902-A91E-6B6156F1B065}"/>
              </a:ext>
            </a:extLst>
          </p:cNvPr>
          <p:cNvPicPr/>
          <p:nvPr/>
        </p:nvPicPr>
        <p:blipFill>
          <a:blip r:embed="rId5"/>
          <a:stretch>
            <a:fillRect/>
          </a:stretch>
        </p:blipFill>
        <p:spPr>
          <a:xfrm>
            <a:off x="166308" y="4601416"/>
            <a:ext cx="4300521" cy="1664631"/>
          </a:xfrm>
          <a:prstGeom prst="rect">
            <a:avLst/>
          </a:prstGeom>
        </p:spPr>
      </p:pic>
      <p:sp>
        <p:nvSpPr>
          <p:cNvPr id="5" name="Date Placeholder 4">
            <a:extLst>
              <a:ext uri="{FF2B5EF4-FFF2-40B4-BE49-F238E27FC236}">
                <a16:creationId xmlns:a16="http://schemas.microsoft.com/office/drawing/2014/main" id="{0376123A-F77D-477B-9974-0A27B02B1E64}"/>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6BE18899-29FE-4EF9-B0C8-30BCEA94DD2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1DA64C3-C8DF-4599-9D98-7B8D7D72E103}"/>
              </a:ext>
            </a:extLst>
          </p:cNvPr>
          <p:cNvSpPr>
            <a:spLocks noGrp="1"/>
          </p:cNvSpPr>
          <p:nvPr>
            <p:ph type="sldNum" idx="12"/>
          </p:nvPr>
        </p:nvSpPr>
        <p:spPr/>
        <p:txBody>
          <a:bodyPr/>
          <a:lstStyle/>
          <a:p>
            <a:fld id="{49F32A32-B0BA-4F3A-8066-D3EFFFC323CB}" type="slidenum">
              <a:rPr lang="en-US" smtClean="0"/>
              <a:pPr/>
              <a:t>13</a:t>
            </a:fld>
            <a:endParaRPr lang="en-US" dirty="0"/>
          </a:p>
        </p:txBody>
      </p:sp>
    </p:spTree>
    <p:extLst>
      <p:ext uri="{BB962C8B-B14F-4D97-AF65-F5344CB8AC3E}">
        <p14:creationId xmlns:p14="http://schemas.microsoft.com/office/powerpoint/2010/main" val="27125003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6E41C8FF-A05C-483D-91C7-04468743CA9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10" name="Footer Placeholder 9">
            <a:extLst>
              <a:ext uri="{FF2B5EF4-FFF2-40B4-BE49-F238E27FC236}">
                <a16:creationId xmlns:a16="http://schemas.microsoft.com/office/drawing/2014/main" id="{8296FB4F-534C-40C8-8E9B-93654A9C392D}"/>
              </a:ext>
            </a:extLst>
          </p:cNvPr>
          <p:cNvSpPr>
            <a:spLocks noGrp="1"/>
          </p:cNvSpPr>
          <p:nvPr>
            <p:ph type="ftr" idx="11"/>
          </p:nvPr>
        </p:nvSpPr>
        <p:spPr/>
        <p:txBody>
          <a:bodyPr/>
          <a:lstStyle/>
          <a:p>
            <a:r>
              <a:rPr lang="en-US" b="1"/>
              <a:t>Reciprocity and Inter-reciprocity</a:t>
            </a:r>
            <a:endParaRPr lang="en-US" b="1" dirty="0"/>
          </a:p>
        </p:txBody>
      </p:sp>
      <p:sp>
        <p:nvSpPr>
          <p:cNvPr id="11" name="Slide Number Placeholder 10">
            <a:extLst>
              <a:ext uri="{FF2B5EF4-FFF2-40B4-BE49-F238E27FC236}">
                <a16:creationId xmlns:a16="http://schemas.microsoft.com/office/drawing/2014/main" id="{79236048-6131-4391-AA52-00287E17BD94}"/>
              </a:ext>
            </a:extLst>
          </p:cNvPr>
          <p:cNvSpPr>
            <a:spLocks noGrp="1"/>
          </p:cNvSpPr>
          <p:nvPr>
            <p:ph type="sldNum" idx="12"/>
          </p:nvPr>
        </p:nvSpPr>
        <p:spPr/>
        <p:txBody>
          <a:bodyPr/>
          <a:lstStyle/>
          <a:p>
            <a:fld id="{49F32A32-B0BA-4F3A-8066-D3EFFFC323CB}" type="slidenum">
              <a:rPr lang="en-US" smtClean="0"/>
              <a:pPr/>
              <a:t>14</a:t>
            </a:fld>
            <a:endParaRPr lang="en-US" dirty="0"/>
          </a:p>
        </p:txBody>
      </p:sp>
      <p:pic>
        <p:nvPicPr>
          <p:cNvPr id="5" name="Picture 4">
            <a:extLst>
              <a:ext uri="{FF2B5EF4-FFF2-40B4-BE49-F238E27FC236}">
                <a16:creationId xmlns:a16="http://schemas.microsoft.com/office/drawing/2014/main" id="{DA37DA3F-2B74-4669-8BFA-34461F740F13}"/>
              </a:ext>
            </a:extLst>
          </p:cNvPr>
          <p:cNvPicPr>
            <a:picLocks noChangeAspect="1"/>
          </p:cNvPicPr>
          <p:nvPr/>
        </p:nvPicPr>
        <p:blipFill>
          <a:blip r:embed="rId2"/>
          <a:stretch>
            <a:fillRect/>
          </a:stretch>
        </p:blipFill>
        <p:spPr>
          <a:xfrm>
            <a:off x="752474" y="2917440"/>
            <a:ext cx="3952875" cy="3429000"/>
          </a:xfrm>
          <a:prstGeom prst="rect">
            <a:avLst/>
          </a:prstGeom>
        </p:spPr>
      </p:pic>
      <p:pic>
        <p:nvPicPr>
          <p:cNvPr id="7" name="Picture 6">
            <a:extLst>
              <a:ext uri="{FF2B5EF4-FFF2-40B4-BE49-F238E27FC236}">
                <a16:creationId xmlns:a16="http://schemas.microsoft.com/office/drawing/2014/main" id="{851B8458-0109-479C-B282-172B16FB3860}"/>
              </a:ext>
            </a:extLst>
          </p:cNvPr>
          <p:cNvPicPr>
            <a:picLocks noChangeAspect="1"/>
          </p:cNvPicPr>
          <p:nvPr/>
        </p:nvPicPr>
        <p:blipFill rotWithShape="1">
          <a:blip r:embed="rId3"/>
          <a:srcRect t="4606" b="3501"/>
          <a:stretch/>
        </p:blipFill>
        <p:spPr>
          <a:xfrm>
            <a:off x="4902660" y="2897836"/>
            <a:ext cx="4038600" cy="344860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596FB6-5D6B-470E-998A-8393C233E781}"/>
                  </a:ext>
                </a:extLst>
              </p:cNvPr>
              <p:cNvSpPr txBox="1"/>
              <p:nvPr/>
            </p:nvSpPr>
            <p:spPr>
              <a:xfrm>
                <a:off x="752474" y="1181130"/>
                <a:ext cx="818878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Using </a:t>
                </a:r>
                <a14:m>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a14:m>
                <a:r>
                  <a:rPr lang="en-US" sz="2400" dirty="0">
                    <a:latin typeface="Calibri" panose="020F0502020204030204" pitchFamily="34" charset="0"/>
                    <a:cs typeface="Calibri" panose="020F0502020204030204" pitchFamily="34" charset="0"/>
                  </a:rPr>
                  <a:t>, you find that the output voltage </a:t>
                </a:r>
                <a:r>
                  <a:rPr lang="en-US" sz="2400" i="1" dirty="0" err="1">
                    <a:latin typeface="Calibri" panose="020F0502020204030204" pitchFamily="34" charset="0"/>
                    <a:cs typeface="Calibri" panose="020F0502020204030204" pitchFamily="34" charset="0"/>
                  </a:rPr>
                  <a:t>vo</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a:t>
                </a:r>
              </a:p>
              <a:p>
                <a:r>
                  <a:rPr lang="en-US" sz="2400" dirty="0">
                    <a:latin typeface="Calibri" panose="020F0502020204030204" pitchFamily="34" charset="0"/>
                    <a:cs typeface="Calibri" panose="020F0502020204030204" pitchFamily="34" charset="0"/>
                  </a:rPr>
                  <a:t>the weighted sum of the input source values. The weight of </a:t>
                </a:r>
                <a:r>
                  <a:rPr lang="en-US" sz="2400" i="1" dirty="0" err="1">
                    <a:latin typeface="Calibri" panose="020F0502020204030204" pitchFamily="34" charset="0"/>
                    <a:cs typeface="Calibri" panose="020F0502020204030204" pitchFamily="34" charset="0"/>
                  </a:rPr>
                  <a:t>ei</a:t>
                </a:r>
                <a:r>
                  <a:rPr lang="en-US" sz="2400" i="1" dirty="0">
                    <a:latin typeface="Calibri" panose="020F0502020204030204" pitchFamily="34" charset="0"/>
                    <a:cs typeface="Calibri" panose="020F0502020204030204" pitchFamily="34" charset="0"/>
                  </a:rPr>
                  <a:t> is –ji’</a:t>
                </a:r>
                <a:r>
                  <a:rPr lang="en-US" sz="2400" dirty="0">
                    <a:latin typeface="Calibri" panose="020F0502020204030204" pitchFamily="34" charset="0"/>
                    <a:cs typeface="Calibri" panose="020F0502020204030204" pitchFamily="34" charset="0"/>
                  </a:rPr>
                  <a:t> , and that </a:t>
                </a:r>
                <a:r>
                  <a:rPr lang="en-US" sz="2400" i="1" dirty="0" err="1">
                    <a:latin typeface="Calibri" panose="020F0502020204030204" pitchFamily="34" charset="0"/>
                    <a:cs typeface="Calibri" panose="020F0502020204030204" pitchFamily="34" charset="0"/>
                  </a:rPr>
                  <a:t>ik</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a:t>
                </a:r>
                <a:r>
                  <a:rPr lang="en-US" sz="2400" i="1" dirty="0" err="1">
                    <a:latin typeface="Calibri" panose="020F0502020204030204" pitchFamily="34" charset="0"/>
                    <a:cs typeface="Calibri" panose="020F0502020204030204" pitchFamily="34" charset="0"/>
                  </a:rPr>
                  <a:t>vk</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Also, </a:t>
                </a:r>
                <a:r>
                  <a:rPr lang="en-US" sz="2400" i="1" dirty="0">
                    <a:latin typeface="Calibri" panose="020F0502020204030204" pitchFamily="34" charset="0"/>
                    <a:cs typeface="Calibri" panose="020F0502020204030204" pitchFamily="34" charset="0"/>
                  </a:rPr>
                  <a:t>Zo </a:t>
                </a:r>
                <a:r>
                  <a:rPr lang="en-US" sz="2400" dirty="0">
                    <a:latin typeface="Calibri" panose="020F0502020204030204" pitchFamily="34" charset="0"/>
                    <a:cs typeface="Calibri" panose="020F0502020204030204" pitchFamily="34" charset="0"/>
                  </a:rPr>
                  <a:t>is the same, so the Thevenin equivalent is readily found. No MNA needed!</a:t>
                </a:r>
              </a:p>
            </p:txBody>
          </p:sp>
        </mc:Choice>
        <mc:Fallback xmlns="">
          <p:sp>
            <p:nvSpPr>
              <p:cNvPr id="9" name="TextBox 8">
                <a:extLst>
                  <a:ext uri="{FF2B5EF4-FFF2-40B4-BE49-F238E27FC236}">
                    <a16:creationId xmlns:a16="http://schemas.microsoft.com/office/drawing/2014/main" id="{4A596FB6-5D6B-470E-998A-8393C233E781}"/>
                  </a:ext>
                </a:extLst>
              </p:cNvPr>
              <p:cNvSpPr txBox="1">
                <a:spLocks noRot="1" noChangeAspect="1" noMove="1" noResize="1" noEditPoints="1" noAdjustHandles="1" noChangeArrowheads="1" noChangeShapeType="1" noTextEdit="1"/>
              </p:cNvSpPr>
              <p:nvPr/>
            </p:nvSpPr>
            <p:spPr>
              <a:xfrm>
                <a:off x="752474" y="1181130"/>
                <a:ext cx="8188786" cy="1569660"/>
              </a:xfrm>
              <a:prstGeom prst="rect">
                <a:avLst/>
              </a:prstGeom>
              <a:blipFill>
                <a:blip r:embed="rId4"/>
                <a:stretch>
                  <a:fillRect l="-1116" t="-38521" r="-372" b="-8171"/>
                </a:stretch>
              </a:blipFill>
            </p:spPr>
            <p:txBody>
              <a:bodyPr/>
              <a:lstStyle/>
              <a:p>
                <a:r>
                  <a:rPr lang="en-US">
                    <a:noFill/>
                  </a:rPr>
                  <a:t> </a:t>
                </a:r>
              </a:p>
            </p:txBody>
          </p:sp>
        </mc:Fallback>
      </mc:AlternateContent>
      <p:sp>
        <p:nvSpPr>
          <p:cNvPr id="12" name="TextShape 4">
            <a:extLst>
              <a:ext uri="{FF2B5EF4-FFF2-40B4-BE49-F238E27FC236}">
                <a16:creationId xmlns:a16="http://schemas.microsoft.com/office/drawing/2014/main" id="{89989585-0EE2-4569-8B11-7FCA85ABE68D}"/>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Reciprocity in Analysis</a:t>
            </a:r>
            <a:endParaRPr dirty="0">
              <a:latin typeface="+mj-lt"/>
            </a:endParaRPr>
          </a:p>
        </p:txBody>
      </p:sp>
    </p:spTree>
    <p:extLst>
      <p:ext uri="{BB962C8B-B14F-4D97-AF65-F5344CB8AC3E}">
        <p14:creationId xmlns:p14="http://schemas.microsoft.com/office/powerpoint/2010/main" val="22632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Generalized Method</a:t>
            </a:r>
            <a:endParaRPr dirty="0">
              <a:latin typeface="+mj-lt"/>
            </a:endParaRPr>
          </a:p>
        </p:txBody>
      </p:sp>
      <p:sp>
        <p:nvSpPr>
          <p:cNvPr id="9" name="TextBox 8"/>
          <p:cNvSpPr txBox="1"/>
          <p:nvPr/>
        </p:nvSpPr>
        <p:spPr>
          <a:xfrm>
            <a:off x="457200" y="1138174"/>
            <a:ext cx="8542422" cy="5355312"/>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Calibri" panose="020F0502020204030204" pitchFamily="34" charset="0"/>
              </a:rPr>
              <a:t>To analyze a reciprocal circuit containing several independent sources:</a:t>
            </a: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Redraw the circuit,</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setting the values of all independent sources to zero. Thus, voltage sources become short circuits, current sources open circuits in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Replace the output signal with an independent source. Replace voltage with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replace current with a voltage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(e.g.,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-1A, or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1V)</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the transformed network. The desired result will be the weighted sum of the independent source values in the physical circuit, with the weight factor of each current source the voltage across its zero valued replica, and that of each voltage source the current flowing across its short-circuit replica.</a:t>
            </a:r>
          </a:p>
        </p:txBody>
      </p:sp>
      <p:sp>
        <p:nvSpPr>
          <p:cNvPr id="5" name="Date Placeholder 4">
            <a:extLst>
              <a:ext uri="{FF2B5EF4-FFF2-40B4-BE49-F238E27FC236}">
                <a16:creationId xmlns:a16="http://schemas.microsoft.com/office/drawing/2014/main" id="{9BD9B0A8-E46B-410D-BBCB-35A2C57E809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9919DC7D-9333-4DDF-89AC-35A19F94EAA0}"/>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D3B6D940-B34C-4469-9AA8-ADC174DF5AB8}"/>
              </a:ext>
            </a:extLst>
          </p:cNvPr>
          <p:cNvSpPr>
            <a:spLocks noGrp="1"/>
          </p:cNvSpPr>
          <p:nvPr>
            <p:ph type="sldNum" idx="12"/>
          </p:nvPr>
        </p:nvSpPr>
        <p:spPr/>
        <p:txBody>
          <a:bodyPr/>
          <a:lstStyle/>
          <a:p>
            <a:fld id="{49F32A32-B0BA-4F3A-8066-D3EFFFC323CB}" type="slidenum">
              <a:rPr lang="en-US" smtClean="0"/>
              <a:pPr/>
              <a:t>15</a:t>
            </a:fld>
            <a:endParaRPr lang="en-US" dirty="0"/>
          </a:p>
        </p:txBody>
      </p:sp>
    </p:spTree>
    <p:extLst>
      <p:ext uri="{BB962C8B-B14F-4D97-AF65-F5344CB8AC3E}">
        <p14:creationId xmlns:p14="http://schemas.microsoft.com/office/powerpoint/2010/main" val="321266992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Resistive N-Ports</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500570" y="1082260"/>
                <a:ext cx="8417293" cy="5411225"/>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Assume an N-port circuit containing only resistors. To achieve </a:t>
                </a:r>
                <a:r>
                  <a:rPr lang="en-US" sz="2400" b="1" i="1" dirty="0">
                    <a:latin typeface="Calibri" panose="020F0502020204030204" pitchFamily="34" charset="0"/>
                    <a:ea typeface="Times New Roman" panose="02020603050405020304" pitchFamily="18" charset="0"/>
                    <a:cs typeface="Calibri" panose="020F0502020204030204" pitchFamily="34" charset="0"/>
                  </a:rPr>
                  <a:t>Pb = Pb’ </a:t>
                </a:r>
                <a:r>
                  <a:rPr lang="en-US" sz="2400" dirty="0">
                    <a:latin typeface="Calibri" panose="020F0502020204030204" pitchFamily="34" charset="0"/>
                    <a:ea typeface="Times New Roman" panose="02020603050405020304" pitchFamily="18" charset="0"/>
                    <a:cs typeface="Calibri" panose="020F0502020204030204" pitchFamily="34" charset="0"/>
                  </a:rPr>
                  <a:t>for reciprocity,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must satisfy</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dPr>
                            <m:e>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Sub>
                    </m:oMath>
                  </m:oMathPara>
                </a14:m>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where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dirty="0">
                    <a:latin typeface="Calibri" panose="020F0502020204030204" pitchFamily="34" charset="0"/>
                    <a:ea typeface="Times New Roman" panose="02020603050405020304" pitchFamily="18" charset="0"/>
                    <a:cs typeface="Calibri" panose="020F0502020204030204" pitchFamily="34" charset="0"/>
                  </a:rPr>
                  <a:t> is the branch admittance matrix connecting the internal branch voltages and currents in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by </a:t>
                </a:r>
                <a14:m>
                  <m:oMath xmlns:m="http://schemas.openxmlformats.org/officeDocument/2006/math">
                    <m:sSub>
                      <m:sSub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𝒊</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i="1">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2400" b="1" i="1" smtClean="0">
                            <a:latin typeface="Cambria Math" panose="02040503050406030204" pitchFamily="18" charset="0"/>
                            <a:ea typeface="Cambria Math" panose="02040503050406030204" pitchFamily="18" charset="0"/>
                            <a:cs typeface="Calibri" panose="020F0502020204030204" pitchFamily="34" charset="0"/>
                          </a:rPr>
                          <m:t>𝒗</m:t>
                        </m:r>
                      </m:e>
                      <m:sub>
                        <m:r>
                          <a:rPr lang="en-US" sz="2400" b="1" i="1" smtClean="0">
                            <a:latin typeface="Cambria Math" panose="02040503050406030204" pitchFamily="18" charset="0"/>
                            <a:ea typeface="Cambria Math" panose="02040503050406030204" pitchFamily="18" charset="0"/>
                            <a:cs typeface="Calibri" panose="020F0502020204030204" pitchFamily="34" charset="0"/>
                          </a:rPr>
                          <m:t>𝑩</m:t>
                        </m:r>
                      </m:sub>
                    </m:sSub>
                    <m:r>
                      <a:rPr lang="en-US" sz="2400" b="1" i="0" smtClean="0">
                        <a:latin typeface="Cambria Math" panose="02040503050406030204" pitchFamily="18" charset="0"/>
                        <a:ea typeface="Cambria Math" panose="02040503050406030204" pitchFamily="18" charset="0"/>
                        <a:cs typeface="Calibri" panose="020F0502020204030204" pitchFamily="34" charset="0"/>
                      </a:rPr>
                      <m:t> </m:t>
                    </m:r>
                  </m:oMath>
                </a14:m>
                <a:r>
                  <a:rPr lang="en-US" sz="2400" dirty="0">
                    <a:latin typeface="Calibri" panose="020F0502020204030204" pitchFamily="34" charset="0"/>
                    <a:ea typeface="Times New Roman" panose="02020603050405020304" pitchFamily="18" charset="0"/>
                    <a:cs typeface="Calibri" panose="020F0502020204030204" pitchFamily="34" charset="0"/>
                  </a:rPr>
                  <a:t>, and similarly </a:t>
                </a: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a:latin typeface="Cambria Math" panose="02040503050406030204" pitchFamily="18" charset="0"/>
                            <a:ea typeface="Times New Roman" panose="02020603050405020304" pitchFamily="18" charset="0"/>
                            <a:cs typeface="Calibri" panose="020F0502020204030204" pitchFamily="34" charset="0"/>
                          </a:rPr>
                          <m:t>𝒊</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r>
                      <a:rPr lang="en-US" sz="2400" i="1">
                        <a:latin typeface="Cambria Math" panose="02040503050406030204" pitchFamily="18" charset="0"/>
                        <a:ea typeface="Times New Roman" panose="02020603050405020304" pitchFamily="18" charset="0"/>
                        <a:cs typeface="Calibri" panose="020F0502020204030204" pitchFamily="34" charset="0"/>
                      </a:rPr>
                      <m:t>=</m:t>
                    </m:r>
                    <m:r>
                      <a:rPr lang="en-US" sz="2400" b="1" i="1">
                        <a:latin typeface="Cambria Math" panose="02040503050406030204" pitchFamily="18" charset="0"/>
                        <a:ea typeface="Times New Roman" panose="02020603050405020304" pitchFamily="18" charset="0"/>
                        <a:cs typeface="Calibri" panose="020F0502020204030204" pitchFamily="34" charset="0"/>
                      </a:rPr>
                      <m:t>𝑮</m:t>
                    </m:r>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r>
                      <a:rPr lang="en-US" sz="2400" i="1">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a:latin typeface="Cambria Math" panose="02040503050406030204" pitchFamily="18" charset="0"/>
                            <a:ea typeface="Cambria Math" panose="02040503050406030204" pitchFamily="18" charset="0"/>
                            <a:cs typeface="Calibri" panose="020F0502020204030204" pitchFamily="34" charset="0"/>
                          </a:rPr>
                        </m:ctrlPr>
                      </m:sSubPr>
                      <m:e>
                        <m:r>
                          <a:rPr lang="en-US" sz="2400" b="1" i="1">
                            <a:latin typeface="Cambria Math" panose="02040503050406030204" pitchFamily="18" charset="0"/>
                            <a:ea typeface="Cambria Math" panose="02040503050406030204" pitchFamily="18" charset="0"/>
                            <a:cs typeface="Calibri" panose="020F0502020204030204" pitchFamily="34" charset="0"/>
                          </a:rPr>
                          <m:t>𝒗</m:t>
                        </m:r>
                      </m:e>
                      <m:sub>
                        <m:r>
                          <a:rPr lang="en-US" sz="2400" b="1" i="1">
                            <a:latin typeface="Cambria Math" panose="02040503050406030204" pitchFamily="18" charset="0"/>
                            <a:ea typeface="Cambria Math" panose="02040503050406030204" pitchFamily="18" charset="0"/>
                            <a:cs typeface="Calibri" panose="020F0502020204030204" pitchFamily="34" charset="0"/>
                          </a:rPr>
                          <m:t>𝑩</m:t>
                        </m:r>
                      </m:sub>
                    </m:sSub>
                  </m:oMath>
                </a14:m>
                <a:r>
                  <a:rPr lang="en-US" sz="2400" b="1"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Since the quantities on both sides are scalars, it is permissible to take the transpose of the right side. This gives </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r>
                        <a:rPr lang="en-US" sz="2400" b="0" i="1" smtClean="0">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1" i="1" smtClean="0">
                          <a:latin typeface="Cambria Math" panose="02040503050406030204" pitchFamily="18" charset="0"/>
                          <a:ea typeface="Times New Roman" panose="02020603050405020304" pitchFamily="18" charset="0"/>
                          <a:cs typeface="Calibri" panose="020F0502020204030204" pitchFamily="34" charset="0"/>
                        </a:rPr>
                        <m:t>  </m:t>
                      </m:r>
                      <m:r>
                        <a:rPr lang="en-US" sz="2400" b="1"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oMath>
                  </m:oMathPara>
                </a14:m>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US" sz="2400" i="1" dirty="0">
                    <a:latin typeface="Calibri" panose="020F0502020204030204" pitchFamily="34" charset="0"/>
                    <a:ea typeface="Times New Roman" panose="02020603050405020304" pitchFamily="18" charset="0"/>
                    <a:cs typeface="Calibri" panose="020F0502020204030204" pitchFamily="34" charset="0"/>
                  </a:rPr>
                  <a:t>Hence, to achieve </a:t>
                </a:r>
                <a:r>
                  <a:rPr lang="en-US" sz="2400" b="1" i="1" dirty="0">
                    <a:latin typeface="Calibri" panose="020F0502020204030204" pitchFamily="34" charset="0"/>
                    <a:ea typeface="Times New Roman" panose="02020603050405020304" pitchFamily="18" charset="0"/>
                    <a:cs typeface="Calibri" panose="020F0502020204030204" pitchFamily="34" charset="0"/>
                  </a:rPr>
                  <a:t>Pb = Pb’ ,</a:t>
                </a:r>
                <a:r>
                  <a:rPr lang="en-US" sz="2400" i="1" dirty="0">
                    <a:latin typeface="Calibri" panose="020F0502020204030204" pitchFamily="34" charset="0"/>
                    <a:ea typeface="Times New Roman" panose="02020603050405020304" pitchFamily="18" charset="0"/>
                    <a:cs typeface="Calibri" panose="020F0502020204030204" pitchFamily="34" charset="0"/>
                  </a:rPr>
                  <a:t>the branch admittance matrix </a:t>
                </a:r>
                <a14:m>
                  <m:oMath xmlns:m="http://schemas.openxmlformats.org/officeDocument/2006/math">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of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𝑵</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must be the transpose of </a:t>
                </a:r>
                <a14:m>
                  <m:oMath xmlns:m="http://schemas.openxmlformats.org/officeDocument/2006/math">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a14:m>
                <a:r>
                  <a:rPr lang="en-US" sz="2400" i="1" dirty="0">
                    <a:latin typeface="Calibri" panose="020F0502020204030204" pitchFamily="34" charset="0"/>
                    <a:ea typeface="Times New Roman" panose="02020603050405020304" pitchFamily="18" charset="0"/>
                    <a:cs typeface="Calibri" panose="020F0502020204030204" pitchFamily="34" charset="0"/>
                  </a:rPr>
                  <a:t> If the circuit contains only resistors,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i="1" dirty="0">
                    <a:latin typeface="Calibri" panose="020F0502020204030204" pitchFamily="34" charset="0"/>
                    <a:ea typeface="Times New Roman" panose="02020603050405020304" pitchFamily="18" charset="0"/>
                    <a:cs typeface="Calibri" panose="020F0502020204030204" pitchFamily="34" charset="0"/>
                  </a:rPr>
                  <a:t> is symmetric, so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i="1" dirty="0">
                    <a:latin typeface="Calibri" panose="020F0502020204030204" pitchFamily="34" charset="0"/>
                    <a:ea typeface="Times New Roman" panose="02020603050405020304" pitchFamily="18" charset="0"/>
                    <a:cs typeface="Calibri" panose="020F0502020204030204" pitchFamily="34" charset="0"/>
                  </a:rPr>
                  <a:t>, and reciprocity is assured.</a:t>
                </a:r>
              </a:p>
            </p:txBody>
          </p:sp>
        </mc:Choice>
        <mc:Fallback xmlns="">
          <p:sp>
            <p:nvSpPr>
              <p:cNvPr id="9" name="TextBox 8"/>
              <p:cNvSpPr txBox="1">
                <a:spLocks noRot="1" noChangeAspect="1" noMove="1" noResize="1" noEditPoints="1" noAdjustHandles="1" noChangeArrowheads="1" noChangeShapeType="1" noTextEdit="1"/>
              </p:cNvSpPr>
              <p:nvPr/>
            </p:nvSpPr>
            <p:spPr>
              <a:xfrm>
                <a:off x="500570" y="1082260"/>
                <a:ext cx="8417293" cy="5411225"/>
              </a:xfrm>
              <a:prstGeom prst="rect">
                <a:avLst/>
              </a:prstGeom>
              <a:blipFill>
                <a:blip r:embed="rId3"/>
                <a:stretch>
                  <a:fillRect l="-941" t="-902" r="-1159" b="-180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01B2378C-2FE6-4E99-9100-65F9380F3D74}"/>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E674784-80C2-4FE5-83FD-83EFF60A357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426413E8-75F3-4259-A938-98F9EE17982C}"/>
              </a:ext>
            </a:extLst>
          </p:cNvPr>
          <p:cNvSpPr>
            <a:spLocks noGrp="1"/>
          </p:cNvSpPr>
          <p:nvPr>
            <p:ph type="sldNum" idx="12"/>
          </p:nvPr>
        </p:nvSpPr>
        <p:spPr/>
        <p:txBody>
          <a:bodyPr/>
          <a:lstStyle/>
          <a:p>
            <a:fld id="{49F32A32-B0BA-4F3A-8066-D3EFFFC323CB}" type="slidenum">
              <a:rPr lang="en-US" smtClean="0"/>
              <a:pPr/>
              <a:t>16</a:t>
            </a:fld>
            <a:endParaRPr lang="en-US" dirty="0"/>
          </a:p>
        </p:txBody>
      </p:sp>
    </p:spTree>
    <p:extLst>
      <p:ext uri="{BB962C8B-B14F-4D97-AF65-F5344CB8AC3E}">
        <p14:creationId xmlns:p14="http://schemas.microsoft.com/office/powerpoint/2010/main" val="35139874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 and its Applications</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284556"/>
                <a:ext cx="8417293" cy="4992521"/>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If the circuit contains controlled sources,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cannot be the same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he reciprocity conditions fail for using the same N-port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since the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G </a:t>
                </a:r>
                <a:r>
                  <a:rPr lang="en-US" sz="2400" dirty="0">
                    <a:effectLst/>
                    <a:latin typeface="Calibri" panose="020F0502020204030204" pitchFamily="34" charset="0"/>
                    <a:ea typeface="Times New Roman" panose="02020603050405020304" pitchFamily="18" charset="0"/>
                    <a:cs typeface="Calibri" panose="020F0502020204030204" pitchFamily="34" charset="0"/>
                  </a:rPr>
                  <a:t>matrix will not be symmetric.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must be chosen so as to restore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Bef>
                    <a:spcPts val="600"/>
                  </a:spcBef>
                  <a:spcAft>
                    <a:spcPts val="600"/>
                  </a:spcAft>
                  <a:buFont typeface="Arial" panose="020B0604020202020204" pitchFamily="34" charset="0"/>
                  <a:buChar char="•"/>
                </a:pPr>
                <a:r>
                  <a:rPr lang="en-US" sz="2400" i="1" u="sng" dirty="0">
                    <a:latin typeface="Calibri" panose="020F0502020204030204" pitchFamily="34" charset="0"/>
                    <a:ea typeface="Times New Roman" panose="02020603050405020304" pitchFamily="18" charset="0"/>
                    <a:cs typeface="Calibri" panose="020F0502020204030204" pitchFamily="34" charset="0"/>
                  </a:rPr>
                  <a:t>An adjoint network</a:t>
                </a:r>
                <a:r>
                  <a:rPr lang="en-US" sz="2400" dirty="0">
                    <a:latin typeface="Calibri" panose="020F0502020204030204" pitchFamily="34" charset="0"/>
                    <a:ea typeface="Times New Roman" panose="02020603050405020304" pitchFamily="18" charset="0"/>
                    <a:cs typeface="Calibri" panose="020F0502020204030204" pitchFamily="34" charset="0"/>
                  </a:rPr>
                  <a:t> is a modified version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of the physical network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 which is constructed such that the reciprocity condition on the port currents and voltages</a:t>
                </a:r>
              </a:p>
              <a:p>
                <a:pPr algn="ctr">
                  <a:spcBef>
                    <a:spcPts val="600"/>
                  </a:spcBef>
                  <a:spcAft>
                    <a:spcPts val="600"/>
                  </a:spcAft>
                </a:pP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dirty="0">
                    <a:latin typeface="Calibri" panose="020F0502020204030204" pitchFamily="34" charset="0"/>
                    <a:ea typeface="Times New Roman" panose="02020603050405020304" pitchFamily="18" charset="0"/>
                    <a:cs typeface="Calibri" panose="020F0502020204030204" pitchFamily="34" charset="0"/>
                  </a:rPr>
                  <a:t>’ +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dirty="0">
                    <a:latin typeface="Calibri" panose="020F0502020204030204" pitchFamily="34" charset="0"/>
                    <a:ea typeface="Times New Roman" panose="02020603050405020304" pitchFamily="18" charset="0"/>
                    <a:cs typeface="Calibri" panose="020F0502020204030204" pitchFamily="34" charset="0"/>
                  </a:rPr>
                  <a:t>’ =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Times New Roman" panose="02020603050405020304" pitchFamily="18" charset="0"/>
                    <a:ea typeface="Times New Roman" panose="02020603050405020304" pitchFamily="18" charset="0"/>
                    <a:cs typeface="Calibri" panose="020F0502020204030204" pitchFamily="34" charset="0"/>
                  </a:rPr>
                  <a:t>	is restored for the two networks. By </a:t>
                </a:r>
                <a:r>
                  <a:rPr lang="en-US" sz="2400" dirty="0" err="1">
                    <a:latin typeface="Times New Roman" panose="02020603050405020304" pitchFamily="18" charset="0"/>
                    <a:ea typeface="Times New Roman" panose="02020603050405020304" pitchFamily="18" charset="0"/>
                    <a:cs typeface="Calibri" panose="020F0502020204030204" pitchFamily="34" charset="0"/>
                  </a:rPr>
                  <a:t>Tellegen’s</a:t>
                </a:r>
                <a:r>
                  <a:rPr lang="en-US" sz="2400" dirty="0">
                    <a:latin typeface="Times New Roman" panose="02020603050405020304" pitchFamily="18" charset="0"/>
                    <a:ea typeface="Times New Roman" panose="02020603050405020304" pitchFamily="18" charset="0"/>
                    <a:cs typeface="Calibri" panose="020F0502020204030204" pitchFamily="34" charset="0"/>
                  </a:rPr>
                  <a:t> theorem, this requires the condition </a:t>
                </a:r>
                <a14:m>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a14:m>
                <a:r>
                  <a:rPr lang="en-US" sz="2400" dirty="0">
                    <a:latin typeface="Calibri" panose="020F0502020204030204" pitchFamily="34" charset="0"/>
                    <a:ea typeface="Times New Roman" panose="02020603050405020304" pitchFamily="18" charset="0"/>
                    <a:cs typeface="Calibri" panose="020F0502020204030204" pitchFamily="34" charset="0"/>
                  </a:rPr>
                  <a:t> to be valid separately for both port and interior branches. The relation between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and</a:t>
                </a:r>
                <a:r>
                  <a:rPr lang="en-US" sz="2400" b="1" i="1" dirty="0">
                    <a:latin typeface="Calibri" panose="020F0502020204030204" pitchFamily="34" charset="0"/>
                    <a:ea typeface="Times New Roman" panose="02020603050405020304" pitchFamily="18" charset="0"/>
                    <a:cs typeface="Calibri" panose="020F0502020204030204" pitchFamily="34" charset="0"/>
                  </a:rPr>
                  <a:t>  N’</a:t>
                </a:r>
                <a:r>
                  <a:rPr lang="en-US" sz="2400" dirty="0">
                    <a:latin typeface="Calibri" panose="020F0502020204030204" pitchFamily="34" charset="0"/>
                    <a:ea typeface="Times New Roman" panose="02020603050405020304" pitchFamily="18" charset="0"/>
                    <a:cs typeface="Calibri" panose="020F0502020204030204" pitchFamily="34" charset="0"/>
                  </a:rPr>
                  <a:t> is called</a:t>
                </a:r>
                <a:r>
                  <a:rPr lang="en-US" sz="2400" i="1" dirty="0">
                    <a:latin typeface="Calibri" panose="020F0502020204030204" pitchFamily="34" charset="0"/>
                    <a:ea typeface="Times New Roman" panose="02020603050405020304" pitchFamily="18" charset="0"/>
                    <a:cs typeface="Calibri" panose="020F0502020204030204" pitchFamily="34" charset="0"/>
                  </a:rPr>
                  <a:t> inter-reciprocity.</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284556"/>
                <a:ext cx="8417293" cy="4992521"/>
              </a:xfrm>
              <a:prstGeom prst="rect">
                <a:avLst/>
              </a:prstGeom>
              <a:blipFill>
                <a:blip r:embed="rId3"/>
                <a:stretch>
                  <a:fillRect l="-941" t="-977" r="-1086" b="-256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9990FA92-4C5A-4A41-8E76-C80C115F37D7}"/>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E44405CF-9341-447C-8F1B-0EE0A845FF7C}"/>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79DB720F-C986-4155-BE77-B1DA4F4C96C3}"/>
              </a:ext>
            </a:extLst>
          </p:cNvPr>
          <p:cNvSpPr>
            <a:spLocks noGrp="1"/>
          </p:cNvSpPr>
          <p:nvPr>
            <p:ph type="sldNum" idx="12"/>
          </p:nvPr>
        </p:nvSpPr>
        <p:spPr/>
        <p:txBody>
          <a:bodyPr/>
          <a:lstStyle/>
          <a:p>
            <a:fld id="{49F32A32-B0BA-4F3A-8066-D3EFFFC323CB}" type="slidenum">
              <a:rPr lang="en-US" smtClean="0"/>
              <a:pPr/>
              <a:t>17</a:t>
            </a:fld>
            <a:endParaRPr lang="en-US" dirty="0"/>
          </a:p>
        </p:txBody>
      </p:sp>
    </p:spTree>
    <p:extLst>
      <p:ext uri="{BB962C8B-B14F-4D97-AF65-F5344CB8AC3E}">
        <p14:creationId xmlns:p14="http://schemas.microsoft.com/office/powerpoint/2010/main" val="25465798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 in R-VCCS N-Port</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105838"/>
                <a:ext cx="8417293" cy="3816429"/>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To sati</a:t>
                </a:r>
                <a:r>
                  <a:rPr lang="en-US" sz="2400" dirty="0">
                    <a:latin typeface="Calibri" panose="020F0502020204030204" pitchFamily="34" charset="0"/>
                    <a:ea typeface="Times New Roman" panose="02020603050405020304" pitchFamily="18" charset="0"/>
                    <a:cs typeface="Calibri" panose="020F0502020204030204" pitchFamily="34" charset="0"/>
                  </a:rPr>
                  <a:t>sfy </a:t>
                </a:r>
                <a:r>
                  <a:rPr lang="en-US" sz="2400" b="1" i="1" dirty="0">
                    <a:latin typeface="Calibri" panose="020F0502020204030204" pitchFamily="34" charset="0"/>
                    <a:cs typeface="Calibri" panose="020F0502020204030204" pitchFamily="34" charset="0"/>
                  </a:rPr>
                  <a:t>Pb = Pb’ </a:t>
                </a:r>
                <a:r>
                  <a:rPr lang="en-US" sz="2400" dirty="0">
                    <a:latin typeface="Calibri" panose="020F0502020204030204" pitchFamily="34" charset="0"/>
                    <a:ea typeface="Times New Roman" panose="02020603050405020304" pitchFamily="18" charset="0"/>
                    <a:cs typeface="Calibri" panose="020F0502020204030204" pitchFamily="34" charset="0"/>
                  </a:rPr>
                  <a:t>, we must have</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sSubSup>
                        <m:sSub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i="1">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which can be used to find the two branches in N’ corresponding to the VCVS</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For the VCCS, the branch relations are </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=0  </m:t>
                      </m:r>
                      <m:r>
                        <a:rPr lang="en-US" sz="2400" b="0" i="1" smtClean="0">
                          <a:latin typeface="Cambria Math" panose="02040503050406030204" pitchFamily="18" charset="0"/>
                          <a:ea typeface="Times New Roman" panose="02020603050405020304" pitchFamily="18" charset="0"/>
                          <a:cs typeface="Calibri" panose="020F0502020204030204" pitchFamily="34" charset="0"/>
                        </a:rPr>
                        <m:t>𝑎𝑛𝑑</m:t>
                      </m:r>
                      <m:r>
                        <a:rPr lang="en-US" sz="2400" b="0" i="1" smtClean="0">
                          <a:latin typeface="Cambria Math" panose="02040503050406030204" pitchFamily="18" charset="0"/>
                          <a:ea typeface="Times New Roman" panose="02020603050405020304" pitchFamily="18" charset="0"/>
                          <a:cs typeface="Calibri" panose="020F0502020204030204" pitchFamily="34" charset="0"/>
                        </a:rPr>
                        <m:t>  </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above two equations give the reciprocity condition which is</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105838"/>
                <a:ext cx="8417293" cy="3816429"/>
              </a:xfrm>
              <a:prstGeom prst="rect">
                <a:avLst/>
              </a:prstGeom>
              <a:blipFill>
                <a:blip r:embed="rId3"/>
                <a:stretch>
                  <a:fillRect l="-941" t="-1278" r="-108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28FB2C0-E839-4644-92DC-EE0E96B316A6}"/>
              </a:ext>
            </a:extLst>
          </p:cNvPr>
          <p:cNvPicPr/>
          <p:nvPr/>
        </p:nvPicPr>
        <p:blipFill rotWithShape="1">
          <a:blip r:embed="rId4"/>
          <a:srcRect t="16048"/>
          <a:stretch/>
        </p:blipFill>
        <p:spPr>
          <a:xfrm>
            <a:off x="2107715" y="5038826"/>
            <a:ext cx="5699918" cy="1491916"/>
          </a:xfrm>
          <a:prstGeom prst="rect">
            <a:avLst/>
          </a:prstGeom>
        </p:spPr>
      </p:pic>
      <p:sp>
        <p:nvSpPr>
          <p:cNvPr id="5" name="Date Placeholder 4">
            <a:extLst>
              <a:ext uri="{FF2B5EF4-FFF2-40B4-BE49-F238E27FC236}">
                <a16:creationId xmlns:a16="http://schemas.microsoft.com/office/drawing/2014/main" id="{EBA214D3-9BD9-4A2F-9AFD-FD8EFE71D90A}"/>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36769A1F-872E-4F62-910F-13617A97C65B}"/>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7DA900C9-99D9-43CF-A63B-7C69D08D30BF}"/>
              </a:ext>
            </a:extLst>
          </p:cNvPr>
          <p:cNvSpPr>
            <a:spLocks noGrp="1"/>
          </p:cNvSpPr>
          <p:nvPr>
            <p:ph type="sldNum" idx="12"/>
          </p:nvPr>
        </p:nvSpPr>
        <p:spPr/>
        <p:txBody>
          <a:bodyPr/>
          <a:lstStyle/>
          <a:p>
            <a:fld id="{49F32A32-B0BA-4F3A-8066-D3EFFFC323CB}" type="slidenum">
              <a:rPr lang="en-US" smtClean="0"/>
              <a:pPr/>
              <a:t>18</a:t>
            </a:fld>
            <a:endParaRPr lang="en-US" dirty="0"/>
          </a:p>
        </p:txBody>
      </p:sp>
    </p:spTree>
    <p:extLst>
      <p:ext uri="{BB962C8B-B14F-4D97-AF65-F5344CB8AC3E}">
        <p14:creationId xmlns:p14="http://schemas.microsoft.com/office/powerpoint/2010/main" val="5229829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510209" y="1725445"/>
                <a:ext cx="8417293" cy="4031873"/>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equation derived must hold true for all values of </a:t>
                </a:r>
                <a14:m>
                  <m:oMath xmlns:m="http://schemas.openxmlformats.org/officeDocument/2006/math">
                    <m:sSub>
                      <m:sSub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oMath>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Only possible when</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=0  </m:t>
                      </m:r>
                      <m:r>
                        <a:rPr lang="en-US" sz="2400" b="0" i="1" smtClean="0">
                          <a:latin typeface="Cambria Math" panose="02040503050406030204" pitchFamily="18" charset="0"/>
                          <a:ea typeface="Times New Roman" panose="02020603050405020304" pitchFamily="18" charset="0"/>
                          <a:cs typeface="Calibri" panose="020F0502020204030204" pitchFamily="34" charset="0"/>
                        </a:rPr>
                        <m:t>𝑎𝑛𝑑</m:t>
                      </m:r>
                      <m:r>
                        <a:rPr lang="en-US" sz="2400" b="0" i="1" smtClean="0">
                          <a:latin typeface="Cambria Math" panose="02040503050406030204" pitchFamily="18" charset="0"/>
                          <a:ea typeface="Times New Roman" panose="02020603050405020304" pitchFamily="18" charset="0"/>
                          <a:cs typeface="Calibri" panose="020F0502020204030204" pitchFamily="34" charset="0"/>
                        </a:rPr>
                        <m:t>  </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𝑔</m:t>
                          </m:r>
                        </m:e>
                        <m:sub>
                          <m:r>
                            <a:rPr lang="en-US" sz="2400" i="1">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i="1">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t>
                </a:r>
                <a:r>
                  <a:rPr lang="en-US" sz="2400" dirty="0">
                    <a:effectLst/>
                    <a:latin typeface="Calibri" panose="020F0502020204030204" pitchFamily="34" charset="0"/>
                    <a:ea typeface="Times New Roman" panose="02020603050405020304" pitchFamily="18" charset="0"/>
                    <a:cs typeface="Calibri" panose="020F0502020204030204" pitchFamily="34" charset="0"/>
                  </a:rPr>
                  <a:t>image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of the VCCS of circuit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thus another VCCS but turned around!</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If </a:t>
                </a:r>
                <a:r>
                  <a:rPr lang="en-US" sz="2400" dirty="0">
                    <a:effectLst/>
                    <a:latin typeface="Times New Roman" panose="02020603050405020304" pitchFamily="18" charset="0"/>
                    <a:ea typeface="Times New Roman" panose="02020603050405020304" pitchFamily="18" charset="0"/>
                  </a:rPr>
                  <a:t>there are several VCCS’s in </a:t>
                </a:r>
                <a:r>
                  <a:rPr lang="en-US" sz="2400" b="1" dirty="0">
                    <a:effectLst/>
                    <a:latin typeface="Times New Roman" panose="02020603050405020304" pitchFamily="18" charset="0"/>
                    <a:ea typeface="Times New Roman" panose="02020603050405020304" pitchFamily="18" charset="0"/>
                  </a:rPr>
                  <a:t>N, </a:t>
                </a:r>
                <a:r>
                  <a:rPr lang="en-US" sz="2400" dirty="0">
                    <a:effectLst/>
                    <a:latin typeface="Times New Roman" panose="02020603050405020304" pitchFamily="18" charset="0"/>
                    <a:ea typeface="Times New Roman" panose="02020603050405020304" pitchFamily="18" charset="0"/>
                  </a:rPr>
                  <a:t>then the adjoint network </a:t>
                </a:r>
                <a:r>
                  <a:rPr lang="en-US" sz="2400" b="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must contain such appropriately modified replicas (i.e., turned around VCCS stages) for all of them.</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0209" y="1725445"/>
                <a:ext cx="8417293" cy="4031873"/>
              </a:xfrm>
              <a:prstGeom prst="rect">
                <a:avLst/>
              </a:prstGeom>
              <a:blipFill>
                <a:blip r:embed="rId3"/>
                <a:stretch>
                  <a:fillRect l="-1014" t="-1210" r="-1159" b="-242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28448871-A836-458E-A166-DBB51A764ED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2B438F1D-A04A-4954-BBDD-F8D9233EF11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557AE5C1-F9CF-4DA9-B70B-FB51344DA9FF}"/>
              </a:ext>
            </a:extLst>
          </p:cNvPr>
          <p:cNvSpPr>
            <a:spLocks noGrp="1"/>
          </p:cNvSpPr>
          <p:nvPr>
            <p:ph type="sldNum" idx="12"/>
          </p:nvPr>
        </p:nvSpPr>
        <p:spPr/>
        <p:txBody>
          <a:bodyPr/>
          <a:lstStyle/>
          <a:p>
            <a:fld id="{49F32A32-B0BA-4F3A-8066-D3EFFFC323CB}" type="slidenum">
              <a:rPr lang="en-US" smtClean="0"/>
              <a:pPr/>
              <a:t>19</a:t>
            </a:fld>
            <a:endParaRPr lang="en-US" dirty="0"/>
          </a:p>
        </p:txBody>
      </p:sp>
    </p:spTree>
    <p:extLst>
      <p:ext uri="{BB962C8B-B14F-4D97-AF65-F5344CB8AC3E}">
        <p14:creationId xmlns:p14="http://schemas.microsoft.com/office/powerpoint/2010/main" val="33995739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cs typeface="Calibri" panose="020F0502020204030204" pitchFamily="34" charset="0"/>
              </a:rPr>
              <a:t>KCL</a:t>
            </a:r>
            <a:endParaRPr sz="3200" dirty="0">
              <a:latin typeface="+mj-lt"/>
              <a:cs typeface="Calibri" panose="020F0502020204030204" pitchFamily="34" charset="0"/>
            </a:endParaRPr>
          </a:p>
        </p:txBody>
      </p:sp>
      <p:sp>
        <p:nvSpPr>
          <p:cNvPr id="9" name="TextBox 8"/>
          <p:cNvSpPr txBox="1"/>
          <p:nvPr/>
        </p:nvSpPr>
        <p:spPr>
          <a:xfrm>
            <a:off x="457200" y="1274930"/>
            <a:ext cx="8417293" cy="292387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KCL (Kirchhoff’s Current Law) </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tates that the sum of the currents leaving each node is zero</a:t>
            </a:r>
          </a:p>
          <a:p>
            <a:pPr marL="742950" lvl="1"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Define branch currents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1</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i</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b</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baseline="30000" dirty="0">
                <a:effectLst/>
                <a:latin typeface="Calibri" panose="020F0502020204030204" pitchFamily="34" charset="0"/>
                <a:ea typeface="Times New Roman" panose="02020603050405020304" pitchFamily="18" charset="0"/>
                <a:cs typeface="Calibri" panose="020F0502020204030204" pitchFamily="34" charset="0"/>
              </a:rPr>
              <a:t>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Ai = 0</a:t>
            </a:r>
          </a:p>
          <a:p>
            <a:pPr lvl="1" algn="just">
              <a:spcBef>
                <a:spcPts val="600"/>
              </a:spcBef>
              <a:spcAft>
                <a:spcPts val="600"/>
              </a:spcAft>
            </a:pPr>
            <a:r>
              <a:rPr lang="en-US" sz="2400" i="1" dirty="0">
                <a:latin typeface="Calibri" panose="020F0502020204030204" pitchFamily="34" charset="0"/>
                <a:ea typeface="Times New Roman" panose="02020603050405020304" pitchFamily="18" charset="0"/>
                <a:cs typeface="Calibri" panose="020F0502020204030204" pitchFamily="34" charset="0"/>
              </a:rPr>
              <a:t>Where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b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the number of branches in the circuit,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0</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the column vector of zeros</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9B83E1-3D56-47EE-95EA-9933ED6F21D6}"/>
                  </a:ext>
                </a:extLst>
              </p:cNvPr>
              <p:cNvSpPr txBox="1"/>
              <p:nvPr/>
            </p:nvSpPr>
            <p:spPr>
              <a:xfrm>
                <a:off x="457200" y="4484458"/>
                <a:ext cx="8417293" cy="1825436"/>
              </a:xfrm>
              <a:prstGeom prst="rect">
                <a:avLst/>
              </a:prstGeom>
              <a:noFill/>
              <a:ln w="28575">
                <a:solidFill>
                  <a:schemeClr val="tx1"/>
                </a:solidFill>
              </a:ln>
            </p:spPr>
            <p:txBody>
              <a:bodyPr wrap="square">
                <a:spAutoFit/>
              </a:bodyPr>
              <a:lstStyle/>
              <a:p>
                <a:pPr lvl="1" algn="just">
                  <a:lnSpc>
                    <a:spcPct val="150000"/>
                  </a:lnSpc>
                </a:pPr>
                <a:r>
                  <a:rPr lang="en-US" sz="2400" b="1" i="1" dirty="0">
                    <a:latin typeface="Times New Roman" panose="02020603050405020304" pitchFamily="18" charset="0"/>
                    <a:ea typeface="Times New Roman" panose="02020603050405020304" pitchFamily="18" charset="0"/>
                    <a:cs typeface="Calibri" panose="020F0502020204030204" pitchFamily="34" charset="0"/>
                  </a:rPr>
                  <a:t>Define the incidence matrix A</a:t>
                </a:r>
                <a:endParaRPr lang="en-US" sz="2400" b="1" i="1" dirty="0">
                  <a:latin typeface="Calibri" panose="020F0502020204030204" pitchFamily="34" charset="0"/>
                  <a:ea typeface="Times New Roman" panose="02020603050405020304" pitchFamily="18" charset="0"/>
                  <a:cs typeface="Calibri" panose="020F0502020204030204" pitchFamily="34" charset="0"/>
                </a:endParaRPr>
              </a:p>
              <a:p>
                <a:pPr lvl="1" algn="just"/>
                <a14:m>
                  <m:oMath xmlns:m="http://schemas.openxmlformats.org/officeDocument/2006/math">
                    <m:sSub>
                      <m:sSubPr>
                        <m:ctrlPr>
                          <a:rPr lang="en-US" sz="2400" b="0" i="1" smtClean="0">
                            <a:effectLst/>
                            <a:latin typeface="Cambria Math" panose="02040503050406030204" pitchFamily="18" charset="0"/>
                            <a:cs typeface="Calibri" panose="020F0502020204030204" pitchFamily="34" charset="0"/>
                          </a:rPr>
                        </m:ctrlPr>
                      </m:sSubPr>
                      <m:e>
                        <m:r>
                          <a:rPr lang="en-US" sz="2400" b="0" i="1" smtClean="0">
                            <a:effectLst/>
                            <a:latin typeface="Cambria Math" panose="02040503050406030204" pitchFamily="18" charset="0"/>
                            <a:cs typeface="Calibri" panose="020F0502020204030204" pitchFamily="34" charset="0"/>
                          </a:rPr>
                          <m:t>𝑎</m:t>
                        </m:r>
                      </m:e>
                      <m:sub>
                        <m:r>
                          <a:rPr lang="en-US" sz="2400" b="0" i="1" smtClean="0">
                            <a:effectLst/>
                            <a:latin typeface="Cambria Math" panose="02040503050406030204" pitchFamily="18" charset="0"/>
                            <a:cs typeface="Calibri" panose="020F0502020204030204" pitchFamily="34" charset="0"/>
                          </a:rPr>
                          <m:t>𝑖𝑗</m:t>
                        </m:r>
                      </m:sub>
                    </m:sSub>
                    <m:r>
                      <a:rPr lang="en-US" sz="2400" b="0" i="1" smtClean="0">
                        <a:effectLst/>
                        <a:latin typeface="Cambria Math" panose="02040503050406030204" pitchFamily="18" charset="0"/>
                        <a:cs typeface="Calibri" panose="020F0502020204030204" pitchFamily="34" charset="0"/>
                      </a:rPr>
                      <m:t>=</m:t>
                    </m:r>
                    <m:d>
                      <m:dPr>
                        <m:begChr m:val="{"/>
                        <m:endChr m:val=""/>
                        <m:ctrlPr>
                          <a:rPr lang="en-US" sz="2400" i="1" smtClean="0">
                            <a:effectLst/>
                            <a:latin typeface="Cambria Math" panose="02040503050406030204" pitchFamily="18" charset="0"/>
                            <a:cs typeface="Calibri" panose="020F0502020204030204" pitchFamily="34" charset="0"/>
                          </a:rPr>
                        </m:ctrlPr>
                      </m:dPr>
                      <m:e>
                        <m:eqArr>
                          <m:eqArrPr>
                            <m:ctrlPr>
                              <a:rPr lang="en-US" sz="2400" i="1">
                                <a:effectLst/>
                                <a:latin typeface="Cambria Math" panose="02040503050406030204" pitchFamily="18" charset="0"/>
                                <a:cs typeface="Calibri" panose="020F0502020204030204" pitchFamily="34" charset="0"/>
                              </a:rPr>
                            </m:ctrlPr>
                          </m:eqArrPr>
                          <m:e>
                            <m:r>
                              <a:rPr lang="en-US" sz="2400" i="1">
                                <a:effectLst/>
                                <a:latin typeface="Cambria Math" panose="02040503050406030204" pitchFamily="18" charset="0"/>
                                <a:ea typeface="PMingLiU" panose="02020500000000000000" pitchFamily="18" charset="-120"/>
                                <a:cs typeface="Calibri" panose="020F0502020204030204" pitchFamily="34" charset="0"/>
                              </a:rPr>
                              <m:t>+1   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𝑙𝑒𝑎𝑣𝑒𝑠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
                            <m:r>
                              <a:rPr lang="en-US" sz="2400" i="1">
                                <a:effectLst/>
                                <a:latin typeface="Cambria Math" panose="02040503050406030204" pitchFamily="18" charset="0"/>
                                <a:ea typeface="PMingLiU" panose="02020500000000000000" pitchFamily="18" charset="-120"/>
                                <a:cs typeface="Calibri" panose="020F0502020204030204" pitchFamily="34" charset="0"/>
                              </a:rPr>
                              <m:t>−1   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𝑒𝑛𝑡𝑒𝑟𝑠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
                            <m:r>
                              <a:rPr lang="en-US" sz="2400" i="1">
                                <a:effectLst/>
                                <a:latin typeface="Cambria Math" panose="02040503050406030204" pitchFamily="18" charset="0"/>
                                <a:ea typeface="PMingLiU" panose="02020500000000000000" pitchFamily="18" charset="-120"/>
                                <a:cs typeface="Calibri" panose="020F0502020204030204" pitchFamily="34" charset="0"/>
                              </a:rPr>
                              <m:t>   0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𝑖𝑛𝑐𝑖𝑑𝑒𝑛𝑡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𝑎𝑡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qArr>
                      </m:e>
                    </m:d>
                  </m:oMath>
                </a14:m>
                <a:r>
                  <a:rPr lang="en-US" sz="2400" dirty="0">
                    <a:effectLst/>
                    <a:latin typeface="Calibri" panose="020F0502020204030204" pitchFamily="34" charset="0"/>
                    <a:ea typeface="PMingLiU" panose="02020500000000000000" pitchFamily="18" charset="-120"/>
                  </a:rPr>
                  <a:t> </a:t>
                </a:r>
                <a:endParaRPr lang="en-US" sz="2400" b="1" i="1"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CA9B83E1-3D56-47EE-95EA-9933ED6F21D6}"/>
                  </a:ext>
                </a:extLst>
              </p:cNvPr>
              <p:cNvSpPr txBox="1">
                <a:spLocks noRot="1" noChangeAspect="1" noMove="1" noResize="1" noEditPoints="1" noAdjustHandles="1" noChangeArrowheads="1" noChangeShapeType="1" noTextEdit="1"/>
              </p:cNvSpPr>
              <p:nvPr/>
            </p:nvSpPr>
            <p:spPr>
              <a:xfrm>
                <a:off x="457200" y="4484458"/>
                <a:ext cx="8417293" cy="1825436"/>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D3AE9124-BFCC-422C-A8D6-D0C55F9ACFF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1CEC167-7C82-400A-B8A6-B5D03C70939F}"/>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32C7D69-8983-45C3-A2FE-D37B3F01EACB}"/>
              </a:ext>
            </a:extLst>
          </p:cNvPr>
          <p:cNvSpPr>
            <a:spLocks noGrp="1"/>
          </p:cNvSpPr>
          <p:nvPr>
            <p:ph type="sldNum" idx="12"/>
          </p:nvPr>
        </p:nvSpPr>
        <p:spPr/>
        <p:txBody>
          <a:bodyPr/>
          <a:lstStyle/>
          <a:p>
            <a:fld id="{49F32A32-B0BA-4F3A-8066-D3EFFFC323CB}" type="slidenum">
              <a:rPr lang="en-US" smtClean="0"/>
              <a:pPr/>
              <a:t>2</a:t>
            </a:fld>
            <a:endParaRPr lang="en-US"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48613" cy="662021"/>
          </a:xfrm>
          <a:prstGeom prst="rect">
            <a:avLst/>
          </a:prstGeom>
        </p:spPr>
        <p:txBody>
          <a:bodyPr lIns="90000" tIns="46800" rIns="90000" bIns="46800" anchor="ctr"/>
          <a:lstStyle/>
          <a:p>
            <a:pPr algn="ctr">
              <a:lnSpc>
                <a:spcPct val="100000"/>
              </a:lnSpc>
            </a:pPr>
            <a:r>
              <a:rPr lang="en-US" sz="3200" dirty="0">
                <a:latin typeface="+mj-lt"/>
              </a:rPr>
              <a:t>Modified Generalized Method</a:t>
            </a:r>
            <a:endParaRPr dirty="0">
              <a:latin typeface="+mj-lt"/>
            </a:endParaRPr>
          </a:p>
        </p:txBody>
      </p:sp>
      <p:sp>
        <p:nvSpPr>
          <p:cNvPr id="9" name="TextBox 8"/>
          <p:cNvSpPr txBox="1"/>
          <p:nvPr/>
        </p:nvSpPr>
        <p:spPr>
          <a:xfrm>
            <a:off x="457200" y="1232027"/>
            <a:ext cx="8494295" cy="4985980"/>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Calibri" panose="020F0502020204030204" pitchFamily="34" charset="0"/>
              </a:rPr>
              <a:t>To analyze multi-source active networks using inter-reciprocity:</a:t>
            </a: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Draw the adjoint circuit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setting the values of all previous independent sources to zero. Thus, voltage sources become short circuits, current sources open circuits.</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Replace the original output signal with an independent source. If it is voltage, replace it with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if it is a voltage source, with a voltage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(e.g., I = -1A, or V= 1V).</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the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adjoint network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The desired result for the output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will be the weighted sum of the independent source values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with the weight of each current source the voltage across its zero valued replica, and that of each voltage source the current flowing across its short-circuit replica.</a:t>
            </a:r>
          </a:p>
        </p:txBody>
      </p:sp>
      <p:sp>
        <p:nvSpPr>
          <p:cNvPr id="5" name="Date Placeholder 4">
            <a:extLst>
              <a:ext uri="{FF2B5EF4-FFF2-40B4-BE49-F238E27FC236}">
                <a16:creationId xmlns:a16="http://schemas.microsoft.com/office/drawing/2014/main" id="{F149A65D-E39A-45E8-9659-8D7126E5220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11C77A1-8498-4F76-923F-922E29A65FB1}"/>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EFEC72F2-87D9-4E89-9590-52964A8A7F2D}"/>
              </a:ext>
            </a:extLst>
          </p:cNvPr>
          <p:cNvSpPr>
            <a:spLocks noGrp="1"/>
          </p:cNvSpPr>
          <p:nvPr>
            <p:ph type="sldNum" idx="12"/>
          </p:nvPr>
        </p:nvSpPr>
        <p:spPr/>
        <p:txBody>
          <a:bodyPr/>
          <a:lstStyle/>
          <a:p>
            <a:fld id="{49F32A32-B0BA-4F3A-8066-D3EFFFC323CB}" type="slidenum">
              <a:rPr lang="en-US" smtClean="0"/>
              <a:pPr/>
              <a:t>20</a:t>
            </a:fld>
            <a:endParaRPr lang="en-US" dirty="0"/>
          </a:p>
        </p:txBody>
      </p:sp>
    </p:spTree>
    <p:extLst>
      <p:ext uri="{BB962C8B-B14F-4D97-AF65-F5344CB8AC3E}">
        <p14:creationId xmlns:p14="http://schemas.microsoft.com/office/powerpoint/2010/main" val="32826515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Applications of Inter-Reciprocity</a:t>
            </a:r>
            <a:endParaRPr dirty="0">
              <a:latin typeface="+mj-lt"/>
            </a:endParaRPr>
          </a:p>
        </p:txBody>
      </p:sp>
      <p:sp>
        <p:nvSpPr>
          <p:cNvPr id="9" name="TextBox 8"/>
          <p:cNvSpPr txBox="1"/>
          <p:nvPr/>
        </p:nvSpPr>
        <p:spPr>
          <a:xfrm>
            <a:off x="460895" y="1238913"/>
            <a:ext cx="8206825" cy="2539157"/>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Inter-reciprocity can also be used to efficiently obtain  the Thevenin equivalent of a linear circuit with multiple independent and dependent sources.</a:t>
            </a:r>
          </a:p>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Obtain the output impedance Z of th</a:t>
            </a:r>
            <a:r>
              <a:rPr lang="en-US" sz="2400" dirty="0">
                <a:latin typeface="Times New Roman" panose="02020603050405020304" pitchFamily="18" charset="0"/>
                <a:ea typeface="Times New Roman" panose="02020603050405020304" pitchFamily="18" charset="0"/>
              </a:rPr>
              <a:t>e </a:t>
            </a:r>
            <a:r>
              <a:rPr lang="en-US" sz="2400" dirty="0">
                <a:effectLst/>
                <a:latin typeface="Times New Roman" panose="02020603050405020304" pitchFamily="18" charset="0"/>
                <a:ea typeface="Times New Roman" panose="02020603050405020304" pitchFamily="18" charset="0"/>
              </a:rPr>
              <a:t>network N by setting all independent sources to zero, and find the output voltage when th</a:t>
            </a:r>
            <a:r>
              <a:rPr lang="en-US" sz="2400" dirty="0">
                <a:latin typeface="Times New Roman" panose="02020603050405020304" pitchFamily="18" charset="0"/>
                <a:ea typeface="Times New Roman" panose="02020603050405020304" pitchFamily="18" charset="0"/>
              </a:rPr>
              <a:t>e output port is excited by a -1A current source.</a:t>
            </a:r>
          </a:p>
        </p:txBody>
      </p:sp>
      <p:pic>
        <p:nvPicPr>
          <p:cNvPr id="7" name="Picture 6">
            <a:extLst>
              <a:ext uri="{FF2B5EF4-FFF2-40B4-BE49-F238E27FC236}">
                <a16:creationId xmlns:a16="http://schemas.microsoft.com/office/drawing/2014/main" id="{7922BD3D-ADCA-4993-845A-F30584350DF5}"/>
              </a:ext>
            </a:extLst>
          </p:cNvPr>
          <p:cNvPicPr/>
          <p:nvPr/>
        </p:nvPicPr>
        <p:blipFill>
          <a:blip r:embed="rId3"/>
          <a:stretch>
            <a:fillRect/>
          </a:stretch>
        </p:blipFill>
        <p:spPr>
          <a:xfrm>
            <a:off x="1483282" y="3779487"/>
            <a:ext cx="2825115" cy="2679065"/>
          </a:xfrm>
          <a:prstGeom prst="rect">
            <a:avLst/>
          </a:prstGeom>
        </p:spPr>
      </p:pic>
      <p:pic>
        <p:nvPicPr>
          <p:cNvPr id="8" name="Picture 7">
            <a:extLst>
              <a:ext uri="{FF2B5EF4-FFF2-40B4-BE49-F238E27FC236}">
                <a16:creationId xmlns:a16="http://schemas.microsoft.com/office/drawing/2014/main" id="{CBB7AB7F-88CE-4A75-A39C-F458D371BAB1}"/>
              </a:ext>
            </a:extLst>
          </p:cNvPr>
          <p:cNvPicPr/>
          <p:nvPr/>
        </p:nvPicPr>
        <p:blipFill>
          <a:blip r:embed="rId4"/>
          <a:stretch>
            <a:fillRect/>
          </a:stretch>
        </p:blipFill>
        <p:spPr>
          <a:xfrm>
            <a:off x="5214939" y="3778070"/>
            <a:ext cx="2706370" cy="2697480"/>
          </a:xfrm>
          <a:prstGeom prst="rect">
            <a:avLst/>
          </a:prstGeom>
        </p:spPr>
      </p:pic>
      <p:sp>
        <p:nvSpPr>
          <p:cNvPr id="5" name="Date Placeholder 4">
            <a:extLst>
              <a:ext uri="{FF2B5EF4-FFF2-40B4-BE49-F238E27FC236}">
                <a16:creationId xmlns:a16="http://schemas.microsoft.com/office/drawing/2014/main" id="{5DD89FB3-731F-42F5-A66A-DFD61EB63586}"/>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0A7BD78-470E-48D4-B01B-5ED228775EB9}"/>
              </a:ext>
            </a:extLst>
          </p:cNvPr>
          <p:cNvSpPr>
            <a:spLocks noGrp="1"/>
          </p:cNvSpPr>
          <p:nvPr>
            <p:ph type="ftr" idx="11"/>
          </p:nvPr>
        </p:nvSpPr>
        <p:spPr/>
        <p:txBody>
          <a:bodyPr/>
          <a:lstStyle/>
          <a:p>
            <a:r>
              <a:rPr lang="en-US" b="1"/>
              <a:t>Reciprocity and Inter-reciprocity</a:t>
            </a:r>
            <a:endParaRPr lang="en-US" b="1" dirty="0"/>
          </a:p>
        </p:txBody>
      </p:sp>
      <p:sp>
        <p:nvSpPr>
          <p:cNvPr id="10" name="Slide Number Placeholder 9">
            <a:extLst>
              <a:ext uri="{FF2B5EF4-FFF2-40B4-BE49-F238E27FC236}">
                <a16:creationId xmlns:a16="http://schemas.microsoft.com/office/drawing/2014/main" id="{5DAF6DE7-5C17-4FB6-818F-B9EBDE4193A2}"/>
              </a:ext>
            </a:extLst>
          </p:cNvPr>
          <p:cNvSpPr>
            <a:spLocks noGrp="1"/>
          </p:cNvSpPr>
          <p:nvPr>
            <p:ph type="sldNum" idx="12"/>
          </p:nvPr>
        </p:nvSpPr>
        <p:spPr/>
        <p:txBody>
          <a:bodyPr/>
          <a:lstStyle/>
          <a:p>
            <a:fld id="{49F32A32-B0BA-4F3A-8066-D3EFFFC323CB}" type="slidenum">
              <a:rPr lang="en-US" smtClean="0"/>
              <a:pPr/>
              <a:t>21</a:t>
            </a:fld>
            <a:endParaRPr lang="en-US" dirty="0"/>
          </a:p>
        </p:txBody>
      </p:sp>
    </p:spTree>
    <p:extLst>
      <p:ext uri="{BB962C8B-B14F-4D97-AF65-F5344CB8AC3E}">
        <p14:creationId xmlns:p14="http://schemas.microsoft.com/office/powerpoint/2010/main" val="11861568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Applications of 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60895" y="1238913"/>
                <a:ext cx="8206825" cy="2631490"/>
              </a:xfrm>
              <a:prstGeom prst="rect">
                <a:avLst/>
              </a:prstGeom>
              <a:noFill/>
            </p:spPr>
            <p:txBody>
              <a:bodyPr wrap="square" rtlCol="0">
                <a:spAutoFit/>
              </a:bodyPr>
              <a:lstStyle/>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By inter-reciprocity, we have</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Sub>
                    </m:oMath>
                  </m:oMathPara>
                </a14:m>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Hence, the impedance in the Thevenin model numerically equals the output voltage of N’</a:t>
                </a:r>
              </a:p>
              <a:p>
                <a:pPr algn="just">
                  <a:spcBef>
                    <a:spcPts val="1200"/>
                  </a:spcBef>
                  <a:spcAft>
                    <a:spcPts val="12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Times New Roman" panose="02020603050405020304" pitchFamily="18" charset="0"/>
                          <a:cs typeface="Calibri" panose="020F0502020204030204" pitchFamily="34" charset="0"/>
                        </a:rPr>
                        <m:t>𝑍</m:t>
                      </m:r>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𝑍</m:t>
                          </m:r>
                        </m:e>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0895" y="1238913"/>
                <a:ext cx="8206825" cy="2631490"/>
              </a:xfrm>
              <a:prstGeom prst="rect">
                <a:avLst/>
              </a:prstGeom>
              <a:blipFill>
                <a:blip r:embed="rId3"/>
                <a:stretch>
                  <a:fillRect l="-1040" t="-1852" r="-111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E18306E-746B-4264-9430-54DF976179E3}"/>
              </a:ext>
            </a:extLst>
          </p:cNvPr>
          <p:cNvPicPr/>
          <p:nvPr/>
        </p:nvPicPr>
        <p:blipFill>
          <a:blip r:embed="rId4"/>
          <a:stretch>
            <a:fillRect/>
          </a:stretch>
        </p:blipFill>
        <p:spPr>
          <a:xfrm>
            <a:off x="1483282" y="3779487"/>
            <a:ext cx="2825115" cy="2679065"/>
          </a:xfrm>
          <a:prstGeom prst="rect">
            <a:avLst/>
          </a:prstGeom>
        </p:spPr>
      </p:pic>
      <p:pic>
        <p:nvPicPr>
          <p:cNvPr id="8" name="Picture 7">
            <a:extLst>
              <a:ext uri="{FF2B5EF4-FFF2-40B4-BE49-F238E27FC236}">
                <a16:creationId xmlns:a16="http://schemas.microsoft.com/office/drawing/2014/main" id="{7E16EF9C-52EF-4519-9CBF-D2A5F870B6C5}"/>
              </a:ext>
            </a:extLst>
          </p:cNvPr>
          <p:cNvPicPr/>
          <p:nvPr/>
        </p:nvPicPr>
        <p:blipFill>
          <a:blip r:embed="rId5"/>
          <a:stretch>
            <a:fillRect/>
          </a:stretch>
        </p:blipFill>
        <p:spPr>
          <a:xfrm>
            <a:off x="5214939" y="3778070"/>
            <a:ext cx="2706370" cy="2697480"/>
          </a:xfrm>
          <a:prstGeom prst="rect">
            <a:avLst/>
          </a:prstGeom>
        </p:spPr>
      </p:pic>
      <p:sp>
        <p:nvSpPr>
          <p:cNvPr id="5" name="Date Placeholder 4">
            <a:extLst>
              <a:ext uri="{FF2B5EF4-FFF2-40B4-BE49-F238E27FC236}">
                <a16:creationId xmlns:a16="http://schemas.microsoft.com/office/drawing/2014/main" id="{D4EED56A-159D-4510-A6E6-118540D6E519}"/>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1D53045-5A9E-4D4A-A982-5C6BFA63B612}"/>
              </a:ext>
            </a:extLst>
          </p:cNvPr>
          <p:cNvSpPr>
            <a:spLocks noGrp="1"/>
          </p:cNvSpPr>
          <p:nvPr>
            <p:ph type="ftr" idx="11"/>
          </p:nvPr>
        </p:nvSpPr>
        <p:spPr/>
        <p:txBody>
          <a:bodyPr/>
          <a:lstStyle/>
          <a:p>
            <a:r>
              <a:rPr lang="en-US" b="1"/>
              <a:t>Reciprocity and Inter-reciprocity</a:t>
            </a:r>
            <a:endParaRPr lang="en-US" b="1" dirty="0"/>
          </a:p>
        </p:txBody>
      </p:sp>
      <p:sp>
        <p:nvSpPr>
          <p:cNvPr id="10" name="Slide Number Placeholder 9">
            <a:extLst>
              <a:ext uri="{FF2B5EF4-FFF2-40B4-BE49-F238E27FC236}">
                <a16:creationId xmlns:a16="http://schemas.microsoft.com/office/drawing/2014/main" id="{1A1966B5-8317-4885-9FEF-92CD6149305F}"/>
              </a:ext>
            </a:extLst>
          </p:cNvPr>
          <p:cNvSpPr>
            <a:spLocks noGrp="1"/>
          </p:cNvSpPr>
          <p:nvPr>
            <p:ph type="sldNum" idx="12"/>
          </p:nvPr>
        </p:nvSpPr>
        <p:spPr/>
        <p:txBody>
          <a:bodyPr/>
          <a:lstStyle/>
          <a:p>
            <a:fld id="{49F32A32-B0BA-4F3A-8066-D3EFFFC323CB}" type="slidenum">
              <a:rPr lang="en-US" smtClean="0"/>
              <a:pPr/>
              <a:t>22</a:t>
            </a:fld>
            <a:endParaRPr lang="en-US" dirty="0"/>
          </a:p>
        </p:txBody>
      </p:sp>
    </p:spTree>
    <p:extLst>
      <p:ext uri="{BB962C8B-B14F-4D97-AF65-F5344CB8AC3E}">
        <p14:creationId xmlns:p14="http://schemas.microsoft.com/office/powerpoint/2010/main" val="707689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02004B-3466-4258-83F1-FCB0B5E2BD98}"/>
              </a:ext>
            </a:extLst>
          </p:cNvPr>
          <p:cNvPicPr/>
          <p:nvPr/>
        </p:nvPicPr>
        <p:blipFill>
          <a:blip r:embed="rId3"/>
          <a:stretch>
            <a:fillRect/>
          </a:stretch>
        </p:blipFill>
        <p:spPr>
          <a:xfrm>
            <a:off x="1130550" y="3876623"/>
            <a:ext cx="5437574" cy="2560320"/>
          </a:xfrm>
          <a:prstGeom prst="rect">
            <a:avLst/>
          </a:prstGeom>
        </p:spPr>
      </p:pic>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Noise Analysis Using Inter-Reciprocity</a:t>
            </a:r>
            <a:endParaRPr dirty="0">
              <a:latin typeface="+mj-lt"/>
            </a:endParaRPr>
          </a:p>
        </p:txBody>
      </p:sp>
      <p:sp>
        <p:nvSpPr>
          <p:cNvPr id="9" name="TextBox 8"/>
          <p:cNvSpPr txBox="1"/>
          <p:nvPr/>
        </p:nvSpPr>
        <p:spPr>
          <a:xfrm>
            <a:off x="460895" y="1238913"/>
            <a:ext cx="8206825" cy="2616101"/>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Every transistor in CMOS </a:t>
            </a:r>
            <a:r>
              <a:rPr lang="en-US" sz="2400" dirty="0">
                <a:latin typeface="Times New Roman" panose="02020603050405020304" pitchFamily="18" charset="0"/>
                <a:ea typeface="Times New Roman" panose="02020603050405020304" pitchFamily="18" charset="0"/>
              </a:rPr>
              <a:t>IC is affected by thermal noise (random motion of the channel charge carriers) and by flicker noise or 1/f noise (trapping and releasing of charge carriers).</a:t>
            </a:r>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This noise effect can be modeled by a single independent noise voltage source at the gate of the device.</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Inter-reciprocity can be applied to find the output noise.</a:t>
            </a:r>
          </a:p>
        </p:txBody>
      </p:sp>
      <p:sp>
        <p:nvSpPr>
          <p:cNvPr id="5" name="Date Placeholder 4">
            <a:extLst>
              <a:ext uri="{FF2B5EF4-FFF2-40B4-BE49-F238E27FC236}">
                <a16:creationId xmlns:a16="http://schemas.microsoft.com/office/drawing/2014/main" id="{8BFCD97F-1EF1-421B-A193-78B9DB06AA52}"/>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AB354287-1597-4D84-84D8-3CB3E6A0A4C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BF6E34B3-D9B0-4DC7-811C-8376526E3B15}"/>
              </a:ext>
            </a:extLst>
          </p:cNvPr>
          <p:cNvSpPr>
            <a:spLocks noGrp="1"/>
          </p:cNvSpPr>
          <p:nvPr>
            <p:ph type="sldNum" idx="12"/>
          </p:nvPr>
        </p:nvSpPr>
        <p:spPr/>
        <p:txBody>
          <a:bodyPr/>
          <a:lstStyle/>
          <a:p>
            <a:fld id="{49F32A32-B0BA-4F3A-8066-D3EFFFC323CB}" type="slidenum">
              <a:rPr lang="en-US" smtClean="0"/>
              <a:pPr/>
              <a:t>23</a:t>
            </a:fld>
            <a:endParaRPr lang="en-US" dirty="0"/>
          </a:p>
        </p:txBody>
      </p:sp>
    </p:spTree>
    <p:extLst>
      <p:ext uri="{BB962C8B-B14F-4D97-AF65-F5344CB8AC3E}">
        <p14:creationId xmlns:p14="http://schemas.microsoft.com/office/powerpoint/2010/main" val="11545996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Noise Analysis Using 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60895" y="1238913"/>
                <a:ext cx="8413598" cy="2092881"/>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Model each transistor with a transconductance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𝑚</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 and drain-to-source conductance</a:t>
                </a:r>
                <a:r>
                  <a:rPr lang="en-US" sz="2400" dirty="0">
                    <a:ea typeface="Times New Roman" panose="02020603050405020304" pitchFamily="18" charset="0"/>
                    <a:cs typeface="Calibri" panose="020F0502020204030204" pitchFamily="34" charset="0"/>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Calibri" panose="020F0502020204030204" pitchFamily="34" charset="0"/>
                          </a:rPr>
                        </m:ctrlPr>
                      </m:sSubPr>
                      <m:e>
                        <m:r>
                          <a:rPr lang="en-US" sz="2400" i="1" dirty="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𝑑𝑠</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 the adjoint network, the transconductance is turned around.</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Using inter-reciprocity, the contribution of the noise voltage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 to the output noise power will be</a:t>
                </a:r>
              </a:p>
            </p:txBody>
          </p:sp>
        </mc:Choice>
        <mc:Fallback xmlns="">
          <p:sp>
            <p:nvSpPr>
              <p:cNvPr id="9" name="TextBox 8"/>
              <p:cNvSpPr txBox="1">
                <a:spLocks noRot="1" noChangeAspect="1" noMove="1" noResize="1" noEditPoints="1" noAdjustHandles="1" noChangeArrowheads="1" noChangeShapeType="1" noTextEdit="1"/>
              </p:cNvSpPr>
              <p:nvPr/>
            </p:nvSpPr>
            <p:spPr>
              <a:xfrm>
                <a:off x="460895" y="1238913"/>
                <a:ext cx="8413598" cy="2092881"/>
              </a:xfrm>
              <a:prstGeom prst="rect">
                <a:avLst/>
              </a:prstGeom>
              <a:blipFill>
                <a:blip r:embed="rId3"/>
                <a:stretch>
                  <a:fillRect l="-1014" t="-2326" r="-1087" b="-5523"/>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9C34DDF-C9C8-4350-8F31-A60B0017ADB0}"/>
              </a:ext>
            </a:extLst>
          </p:cNvPr>
          <p:cNvPicPr/>
          <p:nvPr/>
        </p:nvPicPr>
        <p:blipFill>
          <a:blip r:embed="rId4"/>
          <a:stretch>
            <a:fillRect/>
          </a:stretch>
        </p:blipFill>
        <p:spPr>
          <a:xfrm>
            <a:off x="1812538" y="3504375"/>
            <a:ext cx="4928235" cy="298958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82189B-289B-4E47-A665-B207D46EE8F3}"/>
                  </a:ext>
                </a:extLst>
              </p:cNvPr>
              <p:cNvSpPr txBox="1"/>
              <p:nvPr/>
            </p:nvSpPr>
            <p:spPr>
              <a:xfrm>
                <a:off x="4825672" y="2847234"/>
                <a:ext cx="3484904" cy="543610"/>
              </a:xfrm>
              <a:prstGeom prst="rect">
                <a:avLst/>
              </a:prstGeom>
              <a:noFill/>
            </p:spPr>
            <p:txBody>
              <a:bodyPr wrap="squar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dPr>
                            <m:e>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𝑗</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𝑑𝑠</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p>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b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A282189B-289B-4E47-A665-B207D46EE8F3}"/>
                  </a:ext>
                </a:extLst>
              </p:cNvPr>
              <p:cNvSpPr txBox="1">
                <a:spLocks noRot="1" noChangeAspect="1" noMove="1" noResize="1" noEditPoints="1" noAdjustHandles="1" noChangeArrowheads="1" noChangeShapeType="1" noTextEdit="1"/>
              </p:cNvSpPr>
              <p:nvPr/>
            </p:nvSpPr>
            <p:spPr>
              <a:xfrm>
                <a:off x="4825672" y="2847234"/>
                <a:ext cx="3484904" cy="543610"/>
              </a:xfrm>
              <a:prstGeom prst="rect">
                <a:avLst/>
              </a:prstGeom>
              <a:blipFill>
                <a:blip r:embed="rId5"/>
                <a:stretch>
                  <a:fillRect/>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BC81BAD1-B6F6-4ED5-91D0-295B97935283}"/>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E571BF01-D3B3-4697-BB0F-821F66281B0B}"/>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092328B-B0E0-4ECD-81CB-7E3D138DFDC8}"/>
              </a:ext>
            </a:extLst>
          </p:cNvPr>
          <p:cNvSpPr>
            <a:spLocks noGrp="1"/>
          </p:cNvSpPr>
          <p:nvPr>
            <p:ph type="sldNum" idx="12"/>
          </p:nvPr>
        </p:nvSpPr>
        <p:spPr/>
        <p:txBody>
          <a:bodyPr/>
          <a:lstStyle/>
          <a:p>
            <a:fld id="{49F32A32-B0BA-4F3A-8066-D3EFFFC323CB}" type="slidenum">
              <a:rPr lang="en-US" smtClean="0"/>
              <a:pPr/>
              <a:t>24</a:t>
            </a:fld>
            <a:endParaRPr lang="en-US" dirty="0"/>
          </a:p>
        </p:txBody>
      </p:sp>
    </p:spTree>
    <p:extLst>
      <p:ext uri="{BB962C8B-B14F-4D97-AF65-F5344CB8AC3E}">
        <p14:creationId xmlns:p14="http://schemas.microsoft.com/office/powerpoint/2010/main" val="41879667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783172" y="327258"/>
            <a:ext cx="8206826" cy="662021"/>
          </a:xfrm>
          <a:prstGeom prst="rect">
            <a:avLst/>
          </a:prstGeom>
        </p:spPr>
        <p:txBody>
          <a:bodyPr lIns="90000" tIns="46800" rIns="90000" bIns="46800" anchor="ctr"/>
          <a:lstStyle/>
          <a:p>
            <a:pPr algn="ctr">
              <a:lnSpc>
                <a:spcPct val="100000"/>
              </a:lnSpc>
            </a:pPr>
            <a:r>
              <a:rPr lang="en-US" sz="3200" dirty="0">
                <a:latin typeface="+mj-lt"/>
              </a:rPr>
              <a:t>Sensitivity Analysis Using 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60895" y="1238913"/>
                <a:ext cx="8206825" cy="5536003"/>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values of the circuit components will deviate from their theoretical ones when implementing circuits.</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adjoint network is an efficient way to calculate the sensitivities of the key performance parameters, as suggested by Director and Rohrer [4][5].</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Assume a two-port containing resistors and VCCSs with all component values having a small error, changing </a:t>
                </a:r>
                <a14:m>
                  <m:oMath xmlns:m="http://schemas.openxmlformats.org/officeDocument/2006/math">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oMath>
                </a14:m>
                <a:r>
                  <a:rPr lang="en-US" sz="2400" dirty="0">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US" sz="2400" b="1" i="1" dirty="0">
                        <a:latin typeface="Cambria Math" panose="02040503050406030204" pitchFamily="18" charset="0"/>
                        <a:ea typeface="Times New Roman" panose="02020603050405020304" pitchFamily="18" charset="0"/>
                        <a:cs typeface="Calibri" panose="020F0502020204030204" pitchFamily="34" charset="0"/>
                      </a:rPr>
                      <m:t>𝑮</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𝜟</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oMath>
                </a14:m>
                <a:r>
                  <a:rPr lang="en-US" sz="2400" i="1"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Using the adjoint network </a:t>
                </a:r>
                <a14:m>
                  <m:oMath xmlns:m="http://schemas.openxmlformats.org/officeDocument/2006/math">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𝑵</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dirty="0">
                    <a:latin typeface="Calibri" panose="020F0502020204030204" pitchFamily="34" charset="0"/>
                    <a:ea typeface="Times New Roman" panose="02020603050405020304" pitchFamily="18" charset="0"/>
                    <a:cs typeface="Calibri" panose="020F0502020204030204" pitchFamily="34" charset="0"/>
                  </a:rPr>
                  <a:t> with its transconductance matrix </a:t>
                </a:r>
                <a14:m>
                  <m:oMath xmlns:m="http://schemas.openxmlformats.org/officeDocument/2006/math">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dirty="0">
                    <a:latin typeface="Calibri" panose="020F0502020204030204" pitchFamily="34" charset="0"/>
                    <a:ea typeface="Times New Roman" panose="02020603050405020304" pitchFamily="18" charset="0"/>
                    <a:cs typeface="Calibri" panose="020F0502020204030204" pitchFamily="34" charset="0"/>
                  </a:rPr>
                  <a:t>, we have for the internal branches the change       </a:t>
                </a:r>
                <a14:m>
                  <m:oMath xmlns:m="http://schemas.openxmlformats.org/officeDocument/2006/math">
                    <m:r>
                      <a:rPr lang="en-US" sz="2400" b="1" i="1" dirty="0">
                        <a:latin typeface="Cambria Math" panose="02040503050406030204" pitchFamily="18" charset="0"/>
                        <a:ea typeface="Times New Roman" panose="02020603050405020304" pitchFamily="18" charset="0"/>
                        <a:cs typeface="Calibri" panose="020F0502020204030204" pitchFamily="34" charset="0"/>
                      </a:rPr>
                      <m:t>𝜟</m:t>
                    </m:r>
                  </m:oMath>
                </a14:m>
                <a:r>
                  <a:rPr lang="en-US" sz="2400" b="1" i="1" dirty="0">
                    <a:latin typeface="Calibri" panose="020F0502020204030204" pitchFamily="34" charset="0"/>
                    <a:ea typeface="Times New Roman" panose="02020603050405020304" pitchFamily="18" charset="0"/>
                    <a:cs typeface="Calibri" panose="020F0502020204030204" pitchFamily="34" charset="0"/>
                  </a:rPr>
                  <a:t>Pb</a:t>
                </a:r>
                <a:r>
                  <a:rPr lang="en-US" sz="2400" dirty="0">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r>
                      <a:rPr lang="en-US" sz="2400" b="1" i="1" dirty="0">
                        <a:latin typeface="Cambria Math" panose="02040503050406030204" pitchFamily="18" charset="0"/>
                        <a:ea typeface="Times New Roman" panose="02020603050405020304" pitchFamily="18" charset="0"/>
                        <a:cs typeface="Calibri" panose="020F0502020204030204" pitchFamily="34" charset="0"/>
                      </a:rPr>
                      <m:t>𝜟</m:t>
                    </m:r>
                    <m:r>
                      <a:rPr lang="en-US" sz="2400" b="1" i="1" dirty="0">
                        <a:latin typeface="Cambria Math" panose="02040503050406030204" pitchFamily="18" charset="0"/>
                        <a:ea typeface="Times New Roman" panose="02020603050405020304" pitchFamily="18" charset="0"/>
                        <a:cs typeface="Calibri" panose="020F0502020204030204" pitchFamily="34" charset="0"/>
                      </a:rPr>
                      <m:t>𝑮</m:t>
                    </m:r>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oMath>
                </a14:m>
                <a:r>
                  <a:rPr lang="en-US" sz="2400" dirty="0">
                    <a:latin typeface="Calibri" panose="020F0502020204030204" pitchFamily="34" charset="0"/>
                    <a:ea typeface="Times New Roman" panose="02020603050405020304" pitchFamily="18" charset="0"/>
                    <a:cs typeface="Calibri" panose="020F0502020204030204" pitchFamily="34" charset="0"/>
                  </a:rPr>
                  <a:t> Based on this, the sensitivities of the output to </a:t>
                </a:r>
                <a:r>
                  <a:rPr lang="en-US" sz="2400" dirty="0" err="1">
                    <a:latin typeface="Calibri" panose="020F0502020204030204" pitchFamily="34" charset="0"/>
                    <a:ea typeface="Times New Roman" panose="02020603050405020304" pitchFamily="18" charset="0"/>
                    <a:cs typeface="Calibri" panose="020F0502020204030204" pitchFamily="34" charset="0"/>
                  </a:rPr>
                  <a:t>conductances</a:t>
                </a:r>
                <a:r>
                  <a:rPr lang="en-US" sz="2400" dirty="0">
                    <a:latin typeface="Calibri" panose="020F0502020204030204" pitchFamily="34" charset="0"/>
                    <a:ea typeface="Times New Roman" panose="02020603050405020304" pitchFamily="18" charset="0"/>
                    <a:cs typeface="Calibri" panose="020F0502020204030204" pitchFamily="34" charset="0"/>
                  </a:rPr>
                  <a:t> and transconductances can be found.</a:t>
                </a:r>
              </a:p>
              <a:p>
                <a:pPr marL="347472" indent="-347472"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0895" y="1238913"/>
                <a:ext cx="8206825" cy="5536003"/>
              </a:xfrm>
              <a:prstGeom prst="rect">
                <a:avLst/>
              </a:prstGeom>
              <a:blipFill>
                <a:blip r:embed="rId3"/>
                <a:stretch>
                  <a:fillRect l="-1040" t="-881" r="-111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FAC8BA1A-1547-4F28-AEDB-F21478D54A8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7B878B35-C88E-400D-B7A9-69F6FA7D178A}"/>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4FAF891B-0054-40E3-9004-DB2FF4FBAF9B}"/>
              </a:ext>
            </a:extLst>
          </p:cNvPr>
          <p:cNvSpPr>
            <a:spLocks noGrp="1"/>
          </p:cNvSpPr>
          <p:nvPr>
            <p:ph type="sldNum" idx="12"/>
          </p:nvPr>
        </p:nvSpPr>
        <p:spPr/>
        <p:txBody>
          <a:bodyPr/>
          <a:lstStyle/>
          <a:p>
            <a:fld id="{49F32A32-B0BA-4F3A-8066-D3EFFFC323CB}" type="slidenum">
              <a:rPr lang="en-US" smtClean="0"/>
              <a:pPr/>
              <a:t>25</a:t>
            </a:fld>
            <a:endParaRPr lang="en-US" dirty="0"/>
          </a:p>
        </p:txBody>
      </p:sp>
    </p:spTree>
    <p:extLst>
      <p:ext uri="{BB962C8B-B14F-4D97-AF65-F5344CB8AC3E}">
        <p14:creationId xmlns:p14="http://schemas.microsoft.com/office/powerpoint/2010/main" val="138695669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16531" y="327258"/>
            <a:ext cx="7594332" cy="662021"/>
          </a:xfrm>
          <a:prstGeom prst="rect">
            <a:avLst/>
          </a:prstGeom>
        </p:spPr>
        <p:txBody>
          <a:bodyPr lIns="90000" tIns="46800" rIns="90000" bIns="46800" anchor="ctr"/>
          <a:lstStyle/>
          <a:p>
            <a:pPr algn="ctr">
              <a:lnSpc>
                <a:spcPct val="100000"/>
              </a:lnSpc>
            </a:pPr>
            <a:r>
              <a:rPr lang="en-US" sz="3200" dirty="0">
                <a:latin typeface="+mj-lt"/>
              </a:rPr>
              <a:t>Process of Sensitivity Analysis</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125127" y="1063726"/>
                <a:ext cx="8893743" cy="5355312"/>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Assume a voltage output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𝑜𝑢𝑡</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for the physical circuit N containing resistors and VCCSs. The process is as follows;</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Construct the adjoint network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in which the values of all independent sources of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are set to zero. Resistive branches remain unchanged, controlled sources replaced by their adjoint models. At the output port, place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 </a:t>
                </a:r>
                <a:r>
                  <a:rPr lang="en-US" sz="2400" dirty="0">
                    <a:effectLst/>
                    <a:latin typeface="Calibri" panose="020F0502020204030204" pitchFamily="34" charset="0"/>
                    <a:ea typeface="Times New Roman" panose="02020603050405020304" pitchFamily="18" charset="0"/>
                    <a:cs typeface="Calibri" panose="020F0502020204030204" pitchFamily="34" charset="0"/>
                  </a:rPr>
                  <a:t>1 A.</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Calculate the branch voltages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across all resistors. According to the discussions above, the contribution of the incremental change</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of an admittance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 to </a:t>
                </a:r>
                <a:r>
                  <a:rPr lang="en-US" sz="2400" i="1" dirty="0">
                    <a:latin typeface="Calibri" panose="020F0502020204030204" pitchFamily="34" charset="0"/>
                    <a:ea typeface="Times New Roman" panose="02020603050405020304" pitchFamily="18" charset="0"/>
                    <a:cs typeface="Calibri" panose="020F0502020204030204" pitchFamily="34" charset="0"/>
                  </a:rPr>
                  <a:t>∆</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will be</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 </a:t>
                </a:r>
                <a:r>
                  <a:rPr lang="en-US" sz="2400" dirty="0">
                    <a:effectLst/>
                    <a:latin typeface="Calibri" panose="020F0502020204030204" pitchFamily="34" charset="0"/>
                    <a:ea typeface="Times New Roman" panose="02020603050405020304" pitchFamily="18" charset="0"/>
                    <a:cs typeface="Calibri" panose="020F0502020204030204" pitchFamily="34" charset="0"/>
                  </a:rPr>
                  <a:t>Thus, the output sensitivity to variations in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To find the sensitivity to changes in the transconductance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lm</a:t>
                </a:r>
                <a:r>
                  <a:rPr lang="en-US" sz="2400" dirty="0">
                    <a:effectLst/>
                    <a:latin typeface="Calibri" panose="020F0502020204030204" pitchFamily="34" charset="0"/>
                    <a:ea typeface="Times New Roman" panose="02020603050405020304" pitchFamily="18" charset="0"/>
                    <a:cs typeface="Calibri" panose="020F0502020204030204" pitchFamily="34" charset="0"/>
                  </a:rPr>
                  <a:t> of a VCCS between branches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l</a:t>
                </a:r>
                <a:r>
                  <a:rPr lang="en-US" sz="2400" dirty="0">
                    <a:effectLst/>
                    <a:latin typeface="Calibri" panose="020F0502020204030204" pitchFamily="34" charset="0"/>
                    <a:ea typeface="Times New Roman" panose="02020603050405020304" pitchFamily="18" charset="0"/>
                    <a:cs typeface="Calibri" panose="020F0502020204030204" pitchFamily="34" charset="0"/>
                  </a:rPr>
                  <a:t>, find the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controlling voltages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m</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N and N’. The sensitivity is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lm</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m  .</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5127" y="1063726"/>
                <a:ext cx="8893743" cy="5355312"/>
              </a:xfrm>
              <a:prstGeom prst="rect">
                <a:avLst/>
              </a:prstGeom>
              <a:blipFill>
                <a:blip r:embed="rId3"/>
                <a:stretch>
                  <a:fillRect l="-1097" t="-910" r="-1097" b="-1593"/>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1114AA05-67D8-4B48-982F-D0726347A23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CE448D15-2D8F-446D-9921-17B2ED6B7A94}"/>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7D7A04C8-33AC-4864-9830-73DD400B5C45}"/>
              </a:ext>
            </a:extLst>
          </p:cNvPr>
          <p:cNvSpPr>
            <a:spLocks noGrp="1"/>
          </p:cNvSpPr>
          <p:nvPr>
            <p:ph type="sldNum" idx="12"/>
          </p:nvPr>
        </p:nvSpPr>
        <p:spPr/>
        <p:txBody>
          <a:bodyPr/>
          <a:lstStyle/>
          <a:p>
            <a:fld id="{49F32A32-B0BA-4F3A-8066-D3EFFFC323CB}" type="slidenum">
              <a:rPr lang="en-US" smtClean="0"/>
              <a:pPr/>
              <a:t>26</a:t>
            </a:fld>
            <a:endParaRPr lang="en-US" dirty="0"/>
          </a:p>
        </p:txBody>
      </p:sp>
    </p:spTree>
    <p:extLst>
      <p:ext uri="{BB962C8B-B14F-4D97-AF65-F5344CB8AC3E}">
        <p14:creationId xmlns:p14="http://schemas.microsoft.com/office/powerpoint/2010/main" val="15135173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References</a:t>
            </a:r>
            <a:endParaRPr dirty="0">
              <a:latin typeface="+mj-lt"/>
            </a:endParaRPr>
          </a:p>
        </p:txBody>
      </p:sp>
      <p:sp>
        <p:nvSpPr>
          <p:cNvPr id="9" name="TextBox 8"/>
          <p:cNvSpPr txBox="1"/>
          <p:nvPr/>
        </p:nvSpPr>
        <p:spPr>
          <a:xfrm>
            <a:off x="460895" y="1238913"/>
            <a:ext cx="8413598" cy="3785652"/>
          </a:xfrm>
          <a:prstGeom prst="rect">
            <a:avLst/>
          </a:prstGeom>
          <a:noFill/>
        </p:spPr>
        <p:txBody>
          <a:bodyPr wrap="square" rtlCol="0">
            <a:spAutoFit/>
          </a:bodyPr>
          <a:lstStyle/>
          <a:p>
            <a:pPr algn="just">
              <a:spcBef>
                <a:spcPts val="600"/>
              </a:spcBef>
              <a:spcAft>
                <a:spcPts val="600"/>
              </a:spcAft>
            </a:pPr>
            <a:r>
              <a:rPr lang="en-US" sz="2000" dirty="0">
                <a:latin typeface="Calibri" panose="020F0502020204030204" pitchFamily="34" charset="0"/>
                <a:cs typeface="Calibri" panose="020F0502020204030204" pitchFamily="34" charset="0"/>
              </a:rPr>
              <a:t>[1] B.D.H. </a:t>
            </a:r>
            <a:r>
              <a:rPr lang="en-US" sz="2000" dirty="0" err="1">
                <a:latin typeface="Calibri" panose="020F0502020204030204" pitchFamily="34" charset="0"/>
                <a:cs typeface="Calibri" panose="020F0502020204030204" pitchFamily="34" charset="0"/>
              </a:rPr>
              <a:t>Tellegen</a:t>
            </a:r>
            <a:r>
              <a:rPr lang="en-US" sz="2000" dirty="0">
                <a:latin typeface="Calibri" panose="020F0502020204030204" pitchFamily="34" charset="0"/>
                <a:cs typeface="Calibri" panose="020F0502020204030204" pitchFamily="34" charset="0"/>
              </a:rPr>
              <a:t>, “A general network theorem, with applications,” Philips Res. Rept.,</a:t>
            </a:r>
            <a:r>
              <a:rPr lang="en-US" sz="2000" i="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7, </a:t>
            </a:r>
            <a:r>
              <a:rPr lang="en-US" sz="2000" dirty="0">
                <a:latin typeface="Calibri" panose="020F0502020204030204" pitchFamily="34" charset="0"/>
                <a:cs typeface="Calibri" panose="020F0502020204030204" pitchFamily="34" charset="0"/>
              </a:rPr>
              <a:t>pp. 259-269, 1952.  </a:t>
            </a:r>
          </a:p>
          <a:p>
            <a:pPr algn="just">
              <a:spcBef>
                <a:spcPts val="600"/>
              </a:spcBef>
              <a:spcAft>
                <a:spcPts val="600"/>
              </a:spcAft>
            </a:pPr>
            <a:r>
              <a:rPr lang="en-US" sz="2000" dirty="0">
                <a:latin typeface="Calibri" panose="020F0502020204030204" pitchFamily="34" charset="0"/>
                <a:cs typeface="Calibri" panose="020F0502020204030204" pitchFamily="34" charset="0"/>
              </a:rPr>
              <a:t>[2] Temes, G.C., “A physical proof of </a:t>
            </a:r>
            <a:r>
              <a:rPr lang="en-US" sz="2000" dirty="0" err="1">
                <a:latin typeface="Calibri" panose="020F0502020204030204" pitchFamily="34" charset="0"/>
                <a:cs typeface="Calibri" panose="020F0502020204030204" pitchFamily="34" charset="0"/>
              </a:rPr>
              <a:t>Tellegen’s</a:t>
            </a:r>
            <a:r>
              <a:rPr lang="en-US" sz="2000" dirty="0">
                <a:latin typeface="Calibri" panose="020F0502020204030204" pitchFamily="34" charset="0"/>
                <a:cs typeface="Calibri" panose="020F0502020204030204" pitchFamily="34" charset="0"/>
              </a:rPr>
              <a:t> theorem,” </a:t>
            </a:r>
            <a:r>
              <a:rPr lang="en-US" sz="2000" i="1" dirty="0">
                <a:latin typeface="Calibri" panose="020F0502020204030204" pitchFamily="34" charset="0"/>
                <a:cs typeface="Calibri" panose="020F0502020204030204" pitchFamily="34" charset="0"/>
              </a:rPr>
              <a:t>Proc. of the IEEE</a:t>
            </a:r>
            <a:r>
              <a:rPr lang="en-US" sz="2000" dirty="0">
                <a:latin typeface="Calibri" panose="020F0502020204030204" pitchFamily="34" charset="0"/>
                <a:cs typeface="Calibri" panose="020F0502020204030204" pitchFamily="34" charset="0"/>
              </a:rPr>
              <a:t>, 57(6):1183-1184, June 1969.</a:t>
            </a:r>
          </a:p>
          <a:p>
            <a:pPr algn="just">
              <a:spcBef>
                <a:spcPts val="600"/>
              </a:spcBef>
              <a:spcAft>
                <a:spcPts val="600"/>
              </a:spcAft>
            </a:pPr>
            <a:r>
              <a:rPr lang="en-US" sz="2000" dirty="0">
                <a:latin typeface="Calibri" panose="020F0502020204030204" pitchFamily="34" charset="0"/>
                <a:cs typeface="Calibri" panose="020F0502020204030204" pitchFamily="34" charset="0"/>
              </a:rPr>
              <a:t>[3] </a:t>
            </a:r>
            <a:r>
              <a:rPr lang="en-US" sz="2000" dirty="0" err="1">
                <a:latin typeface="Calibri" panose="020F0502020204030204" pitchFamily="34" charset="0"/>
                <a:cs typeface="Calibri" panose="020F0502020204030204" pitchFamily="34" charset="0"/>
              </a:rPr>
              <a:t>Bordewijk</a:t>
            </a:r>
            <a:r>
              <a:rPr lang="en-US" sz="2000" dirty="0">
                <a:latin typeface="Calibri" panose="020F0502020204030204" pitchFamily="34" charset="0"/>
                <a:cs typeface="Calibri" panose="020F0502020204030204" pitchFamily="34" charset="0"/>
              </a:rPr>
              <a:t>, J. L., “Inter-reciprocity applied to electric networks,” Appl. Sci. Res., Sec </a:t>
            </a:r>
            <a:r>
              <a:rPr lang="en-US" sz="2000" b="1" dirty="0">
                <a:latin typeface="Calibri" panose="020F0502020204030204" pitchFamily="34" charset="0"/>
                <a:cs typeface="Calibri" panose="020F0502020204030204" pitchFamily="34" charset="0"/>
              </a:rPr>
              <a:t>B</a:t>
            </a:r>
            <a:r>
              <a:rPr lang="en-US" sz="2000" dirty="0">
                <a:latin typeface="Calibri" panose="020F0502020204030204" pitchFamily="34" charset="0"/>
                <a:cs typeface="Calibri" panose="020F0502020204030204" pitchFamily="34" charset="0"/>
              </a:rPr>
              <a:t>, pp. 1-74, 1956.</a:t>
            </a:r>
          </a:p>
          <a:p>
            <a:pPr algn="just">
              <a:spcBef>
                <a:spcPts val="600"/>
              </a:spcBef>
              <a:spcAft>
                <a:spcPts val="600"/>
              </a:spcAft>
            </a:pPr>
            <a:r>
              <a:rPr lang="en-US" sz="2000" dirty="0">
                <a:latin typeface="Calibri" panose="020F0502020204030204" pitchFamily="34" charset="0"/>
                <a:cs typeface="Calibri" panose="020F0502020204030204" pitchFamily="34" charset="0"/>
              </a:rPr>
              <a:t>[4] Director, S. W. and Rohrer, R.A., “The generalized adjoint network and network sensitivities,” IEEE Trans. Circuit Theory, Aug. 1969, pp. 318-323. </a:t>
            </a:r>
          </a:p>
          <a:p>
            <a:pPr algn="just">
              <a:spcBef>
                <a:spcPts val="600"/>
              </a:spcBef>
              <a:spcAft>
                <a:spcPts val="600"/>
              </a:spcAft>
            </a:pPr>
            <a:r>
              <a:rPr lang="en-US" sz="2000" dirty="0">
                <a:latin typeface="Calibri" panose="020F0502020204030204" pitchFamily="34" charset="0"/>
                <a:cs typeface="Calibri" panose="020F0502020204030204" pitchFamily="34" charset="0"/>
              </a:rPr>
              <a:t>[5] ] Director, S. W. and Rohrer, R.A., “Automated network design: the frequency domain case,” IEEE Trans. Circuit Theory, Aug. 1969, pp. 330-337.</a:t>
            </a:r>
          </a:p>
        </p:txBody>
      </p:sp>
      <p:sp>
        <p:nvSpPr>
          <p:cNvPr id="5" name="Date Placeholder 4">
            <a:extLst>
              <a:ext uri="{FF2B5EF4-FFF2-40B4-BE49-F238E27FC236}">
                <a16:creationId xmlns:a16="http://schemas.microsoft.com/office/drawing/2014/main" id="{C25B5A30-1BCF-43CC-A8AF-A2E33F94336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05B5F531-CCC1-4CB7-88AF-3DCE6ABD8F20}"/>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6A4806A2-0AA4-44DB-B483-CA82C865E1FC}"/>
              </a:ext>
            </a:extLst>
          </p:cNvPr>
          <p:cNvSpPr>
            <a:spLocks noGrp="1"/>
          </p:cNvSpPr>
          <p:nvPr>
            <p:ph type="sldNum" idx="12"/>
          </p:nvPr>
        </p:nvSpPr>
        <p:spPr/>
        <p:txBody>
          <a:bodyPr/>
          <a:lstStyle/>
          <a:p>
            <a:fld id="{49F32A32-B0BA-4F3A-8066-D3EFFFC323CB}" type="slidenum">
              <a:rPr lang="en-US" smtClean="0"/>
              <a:pPr/>
              <a:t>27</a:t>
            </a:fld>
            <a:endParaRPr lang="en-US" dirty="0"/>
          </a:p>
        </p:txBody>
      </p:sp>
    </p:spTree>
    <p:extLst>
      <p:ext uri="{BB962C8B-B14F-4D97-AF65-F5344CB8AC3E}">
        <p14:creationId xmlns:p14="http://schemas.microsoft.com/office/powerpoint/2010/main" val="42753840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KVL</a:t>
            </a:r>
            <a:endParaRPr dirty="0">
              <a:latin typeface="+mj-lt"/>
            </a:endParaRPr>
          </a:p>
        </p:txBody>
      </p:sp>
      <p:sp>
        <p:nvSpPr>
          <p:cNvPr id="9" name="TextBox 8"/>
          <p:cNvSpPr txBox="1"/>
          <p:nvPr/>
        </p:nvSpPr>
        <p:spPr>
          <a:xfrm>
            <a:off x="363353" y="1598881"/>
            <a:ext cx="8417293" cy="3293209"/>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KVL (Kirchhoff’s Voltage Law): </a:t>
            </a:r>
          </a:p>
          <a:p>
            <a:pPr marL="742950" lvl="1"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States that the voltage across a branch is the difference of the node voltages at the terminals of the branch.</a:t>
            </a:r>
          </a:p>
          <a:p>
            <a:pPr marL="742950" lvl="1" indent="-285750" algn="just">
              <a:spcBef>
                <a:spcPts val="600"/>
              </a:spcBef>
              <a:spcAft>
                <a:spcPts val="600"/>
              </a:spcAft>
              <a:buFont typeface="Arial" panose="020B0604020202020204" pitchFamily="34" charset="0"/>
              <a:buChar char="•"/>
            </a:pP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Bef>
                <a:spcPts val="600"/>
              </a:spcBef>
              <a:spcAft>
                <a:spcPts val="600"/>
              </a:spcAft>
              <a:buFont typeface="Arial" panose="020B0604020202020204" pitchFamily="34" charset="0"/>
              <a:buChar char="•"/>
            </a:pPr>
            <a:r>
              <a:rPr lang="en-US" sz="2400" i="1" dirty="0">
                <a:effectLst/>
                <a:latin typeface="Calibri" panose="020F0502020204030204" pitchFamily="34" charset="0"/>
                <a:ea typeface="Times New Roman" panose="02020603050405020304" pitchFamily="18" charset="0"/>
                <a:cs typeface="Calibri" panose="020F0502020204030204" pitchFamily="34" charset="0"/>
              </a:rPr>
              <a:t>Denot</a:t>
            </a:r>
            <a:r>
              <a:rPr lang="en-US" sz="2400" i="1" dirty="0">
                <a:latin typeface="Calibri" panose="020F0502020204030204" pitchFamily="34" charset="0"/>
                <a:ea typeface="Times New Roman" panose="02020603050405020304" pitchFamily="18" charset="0"/>
                <a:cs typeface="Calibri" panose="020F0502020204030204" pitchFamily="34" charset="0"/>
              </a:rPr>
              <a:t>e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e </a:t>
            </a:r>
            <a:r>
              <a:rPr lang="en-US" sz="2400" dirty="0">
                <a:effectLst/>
                <a:latin typeface="Calibri" panose="020F0502020204030204" pitchFamily="34" charset="0"/>
                <a:ea typeface="Times New Roman" panose="02020603050405020304" pitchFamily="18" charset="0"/>
                <a:cs typeface="Calibri" panose="020F0502020204030204" pitchFamily="34" charset="0"/>
              </a:rPr>
              <a:t>as the branch and node voltages, respectively. KVL gives</a:t>
            </a:r>
            <a:endParaRPr lang="en-US" sz="2400" b="1" i="1"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v = A</a:t>
            </a:r>
            <a:r>
              <a:rPr lang="en-US" sz="2400" b="1" i="1" baseline="300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 e</a:t>
            </a:r>
            <a:endParaRPr lang="en-US" sz="2400" u="sng" dirty="0">
              <a:latin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D5980F2C-BD0D-495E-893A-74FB0FC9D256}"/>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2254ABE1-8786-4C47-A9BC-E0F84CDB8FC4}"/>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2D4BD2BD-F7B7-4DE1-A26F-72B286692789}"/>
              </a:ext>
            </a:extLst>
          </p:cNvPr>
          <p:cNvSpPr>
            <a:spLocks noGrp="1"/>
          </p:cNvSpPr>
          <p:nvPr>
            <p:ph type="sldNum" idx="12"/>
          </p:nvPr>
        </p:nvSpPr>
        <p:spPr/>
        <p:txBody>
          <a:bodyPr/>
          <a:lstStyle/>
          <a:p>
            <a:fld id="{49F32A32-B0BA-4F3A-8066-D3EFFFC323CB}" type="slidenum">
              <a:rPr lang="en-US" smtClean="0"/>
              <a:pPr/>
              <a:t>3</a:t>
            </a:fld>
            <a:endParaRPr lang="en-US" dirty="0"/>
          </a:p>
        </p:txBody>
      </p:sp>
    </p:spTree>
    <p:extLst>
      <p:ext uri="{BB962C8B-B14F-4D97-AF65-F5344CB8AC3E}">
        <p14:creationId xmlns:p14="http://schemas.microsoft.com/office/powerpoint/2010/main" val="29728479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err="1">
                <a:latin typeface="+mj-lt"/>
              </a:rPr>
              <a:t>Tellegen’s</a:t>
            </a:r>
            <a:r>
              <a:rPr lang="en-US" sz="3200" dirty="0">
                <a:latin typeface="+mj-lt"/>
              </a:rPr>
              <a:t> Theorem</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284556"/>
                <a:ext cx="8417293" cy="148232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Consider the total power developed  in all branches of the circuit shown below</a:t>
                </a:r>
              </a:p>
              <a:p>
                <a:pPr lvl="1" algn="ctr">
                  <a:spcBef>
                    <a:spcPts val="600"/>
                  </a:spcBef>
                  <a:spcAft>
                    <a:spcPts val="600"/>
                  </a:spcAft>
                </a:pPr>
                <a14:m>
                  <m:oMath xmlns:m="http://schemas.openxmlformats.org/officeDocument/2006/math">
                    <m:nary>
                      <m:naryPr>
                        <m:chr m:val="∑"/>
                        <m:ctrlPr>
                          <a:rPr lang="en-US" sz="2400" i="1" smtClean="0">
                            <a:effectLst/>
                            <a:latin typeface="Cambria Math" panose="02040503050406030204" pitchFamily="18" charset="0"/>
                            <a:ea typeface="Times New Roman" panose="02020603050405020304" pitchFamily="18" charset="0"/>
                          </a:rPr>
                        </m:ctrlPr>
                      </m:naryPr>
                      <m:sub>
                        <m:r>
                          <a:rPr lang="en-US" sz="2400" i="1" baseline="-25000">
                            <a:effectLst/>
                            <a:latin typeface="Cambria Math" panose="02040503050406030204" pitchFamily="18" charset="0"/>
                            <a:ea typeface="PMingLiU" panose="02020500000000000000" pitchFamily="18" charset="-120"/>
                            <a:cs typeface="Calibri" panose="020F0502020204030204" pitchFamily="34" charset="0"/>
                          </a:rPr>
                          <m:t>𝑘</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N</m:t>
                        </m:r>
                      </m:sup>
                      <m:e>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effectLst/>
                                <a:latin typeface="Cambria Math" panose="02040503050406030204" pitchFamily="18" charset="0"/>
                                <a:ea typeface="Times New Roman" panose="02020603050405020304" pitchFamily="18" charset="0"/>
                              </a:rPr>
                            </m:ctrlPr>
                          </m:sSubPr>
                          <m:e>
                            <m:r>
                              <a:rPr lang="en-US" sz="2400" b="0" i="1" smtClean="0">
                                <a:effectLst/>
                                <a:latin typeface="Cambria Math" panose="02040503050406030204" pitchFamily="18" charset="0"/>
                                <a:ea typeface="Times New Roman" panose="02020603050405020304" pitchFamily="18" charset="0"/>
                              </a:rPr>
                              <m:t>𝑖</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e>
                    </m:nary>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rPr>
                        </m:ctrlPr>
                      </m:sSupPr>
                      <m:e>
                        <m:d>
                          <m:dPr>
                            <m:ctrlPr>
                              <a:rPr lang="en-US" sz="2400" b="1" i="1">
                                <a:effectLst/>
                                <a:latin typeface="Cambria Math" panose="02040503050406030204" pitchFamily="18" charset="0"/>
                                <a:ea typeface="Times New Roman" panose="02020603050405020304" pitchFamily="18" charset="0"/>
                              </a:rPr>
                            </m:ctrlPr>
                          </m:dPr>
                          <m:e>
                            <m:sSup>
                              <m:sSupPr>
                                <m:ctrlPr>
                                  <a:rPr lang="en-US" sz="2400" b="1" i="1">
                                    <a:effectLst/>
                                    <a:latin typeface="Cambria Math" panose="02040503050406030204" pitchFamily="18" charset="0"/>
                                    <a:ea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d>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e>
                    </m:d>
                  </m:oMath>
                </a14:m>
                <a:r>
                  <a:rPr lang="en-US" sz="2400" dirty="0">
                    <a:effectLst/>
                    <a:latin typeface="Times New Roman" panose="02020603050405020304" pitchFamily="18" charset="0"/>
                    <a:ea typeface="Times New Roman" panose="02020603050405020304" pitchFamily="18" charset="0"/>
                  </a:rPr>
                  <a:t> = 0</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284556"/>
                <a:ext cx="8417293" cy="1482329"/>
              </a:xfrm>
              <a:prstGeom prst="rect">
                <a:avLst/>
              </a:prstGeom>
              <a:blipFill>
                <a:blip r:embed="rId3"/>
                <a:stretch>
                  <a:fillRect l="-941" t="-3292" b="-699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63B2107-35DA-46AD-8432-04ADE4F68023}"/>
              </a:ext>
            </a:extLst>
          </p:cNvPr>
          <p:cNvSpPr txBox="1"/>
          <p:nvPr/>
        </p:nvSpPr>
        <p:spPr>
          <a:xfrm>
            <a:off x="363352" y="4408565"/>
            <a:ext cx="8417293" cy="135421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Applications</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Impedance synthesis, sensitivity analysis and noise computation</a:t>
            </a:r>
          </a:p>
        </p:txBody>
      </p:sp>
      <p:sp>
        <p:nvSpPr>
          <p:cNvPr id="13" name="TextBox 12">
            <a:extLst>
              <a:ext uri="{FF2B5EF4-FFF2-40B4-BE49-F238E27FC236}">
                <a16:creationId xmlns:a16="http://schemas.microsoft.com/office/drawing/2014/main" id="{C4098FE1-DC4D-485D-A8CE-329E56CD0549}"/>
              </a:ext>
            </a:extLst>
          </p:cNvPr>
          <p:cNvSpPr txBox="1"/>
          <p:nvPr/>
        </p:nvSpPr>
        <p:spPr>
          <a:xfrm>
            <a:off x="363351" y="3204169"/>
            <a:ext cx="8417293" cy="98488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Conservation of the power</a:t>
            </a:r>
          </a:p>
          <a:p>
            <a:pPr marL="742950" lvl="1"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In any network, the summation of power is zero.</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a:extLst>
              <a:ext uri="{FF2B5EF4-FFF2-40B4-BE49-F238E27FC236}">
                <a16:creationId xmlns:a16="http://schemas.microsoft.com/office/drawing/2014/main" id="{85D4E32F-809F-42ED-B33C-3E1551F9D33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8C1A080D-FBE7-4BBF-9409-55E7447BFF2D}"/>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68555B70-962B-4DDE-97D4-054D07795CA3}"/>
              </a:ext>
            </a:extLst>
          </p:cNvPr>
          <p:cNvSpPr>
            <a:spLocks noGrp="1"/>
          </p:cNvSpPr>
          <p:nvPr>
            <p:ph type="sldNum" idx="12"/>
          </p:nvPr>
        </p:nvSpPr>
        <p:spPr/>
        <p:txBody>
          <a:bodyPr/>
          <a:lstStyle/>
          <a:p>
            <a:fld id="{49F32A32-B0BA-4F3A-8066-D3EFFFC323CB}" type="slidenum">
              <a:rPr lang="en-US" smtClean="0"/>
              <a:pPr/>
              <a:t>4</a:t>
            </a:fld>
            <a:endParaRPr lang="en-US" dirty="0"/>
          </a:p>
        </p:txBody>
      </p:sp>
    </p:spTree>
    <p:extLst>
      <p:ext uri="{BB962C8B-B14F-4D97-AF65-F5344CB8AC3E}">
        <p14:creationId xmlns:p14="http://schemas.microsoft.com/office/powerpoint/2010/main" val="7270251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068634-EA9E-4BBA-9D8C-D3A275EDBF81}"/>
                  </a:ext>
                </a:extLst>
              </p:cNvPr>
              <p:cNvSpPr txBox="1"/>
              <p:nvPr/>
            </p:nvSpPr>
            <p:spPr>
              <a:xfrm>
                <a:off x="636269" y="1303546"/>
                <a:ext cx="8031451" cy="42509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Consider two </a:t>
                </a:r>
                <a:r>
                  <a:rPr lang="en-US" sz="2400" i="1"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ports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and</a:t>
                </a:r>
                <a:r>
                  <a:rPr lang="en-US" sz="2400" b="1" i="1" dirty="0">
                    <a:latin typeface="Calibri" panose="020F0502020204030204" pitchFamily="34" charset="0"/>
                    <a:cs typeface="Calibri" panose="020F0502020204030204" pitchFamily="34" charset="0"/>
                  </a:rPr>
                  <a:t> N’ </a:t>
                </a:r>
                <a:r>
                  <a:rPr lang="en-US" sz="2400" dirty="0">
                    <a:latin typeface="Calibri" panose="020F0502020204030204" pitchFamily="34" charset="0"/>
                    <a:cs typeface="Calibri" panose="020F0502020204030204" pitchFamily="34" charset="0"/>
                  </a:rPr>
                  <a:t>with the same </a:t>
                </a:r>
                <a:r>
                  <a:rPr lang="en-US" sz="2400" b="1" i="1" dirty="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matrices. The previous equations give</a:t>
                </a:r>
              </a:p>
              <a:p>
                <a:endParaRPr lang="en-US" sz="24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𝑖</m:t>
                              </m:r>
                              <m:r>
                                <a:rPr lang="en-US" sz="2400" i="1">
                                  <a:latin typeface="Cambria Math" panose="02040503050406030204" pitchFamily="18" charset="0"/>
                                  <a:ea typeface="Times New Roman" panose="02020603050405020304" pitchFamily="18" charset="0"/>
                                </a:rPr>
                                <m:t>′</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sup>
                          </m:sSup>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rPr>
                                <m:t>𝒊</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 </m:t>
                          </m:r>
                        </m:e>
                      </m:nary>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𝑷𝒑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𝑷𝒃</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sup>
                          </m:sSup>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rPr>
                                <m:t>𝒊</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 </m:t>
                          </m:r>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𝑷𝒑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𝑷𝒃</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r>
                  <a:rPr lang="en-US" sz="2400" dirty="0">
                    <a:latin typeface="Calibri" panose="020F0502020204030204" pitchFamily="34" charset="0"/>
                    <a:ea typeface="Times New Roman" panose="02020603050405020304" pitchFamily="18" charset="0"/>
                    <a:cs typeface="Times New Roman" panose="02020603050405020304" pitchFamily="18" charset="0"/>
                  </a:rPr>
                  <a:t>Here,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Pp </a:t>
                </a:r>
                <a:r>
                  <a:rPr lang="en-US" sz="2400" dirty="0">
                    <a:latin typeface="Calibri" panose="020F0502020204030204" pitchFamily="34" charset="0"/>
                    <a:ea typeface="Times New Roman" panose="02020603050405020304" pitchFamily="18" charset="0"/>
                    <a:cs typeface="Times New Roman" panose="02020603050405020304" pitchFamily="18" charset="0"/>
                  </a:rPr>
                  <a:t>refers to the quantities </a:t>
                </a:r>
                <a:r>
                  <a:rPr lang="en-US" sz="2400" i="1" dirty="0">
                    <a:latin typeface="Calibri" panose="020F0502020204030204" pitchFamily="34" charset="0"/>
                    <a:ea typeface="Times New Roman" panose="02020603050405020304" pitchFamily="18" charset="0"/>
                    <a:cs typeface="Times New Roman" panose="02020603050405020304" pitchFamily="18" charset="0"/>
                  </a:rPr>
                  <a:t>in the branches at the port </a:t>
                </a:r>
                <a:r>
                  <a:rPr lang="en-US" sz="2400" dirty="0">
                    <a:latin typeface="Calibri" panose="020F0502020204030204" pitchFamily="34" charset="0"/>
                    <a:ea typeface="Times New Roman" panose="02020603050405020304" pitchFamily="18" charset="0"/>
                    <a:cs typeface="Times New Roman" panose="02020603050405020304" pitchFamily="18" charset="0"/>
                  </a:rPr>
                  <a:t>and</a:t>
                </a:r>
                <a:r>
                  <a:rPr lang="en-US" sz="2400" b="1" i="1" dirty="0">
                    <a:latin typeface="Calibri" panose="020F0502020204030204" pitchFamily="34" charset="0"/>
                    <a:ea typeface="Times New Roman" panose="02020603050405020304" pitchFamily="18" charset="0"/>
                    <a:cs typeface="Times New Roman" panose="02020603050405020304" pitchFamily="18" charset="0"/>
                  </a:rPr>
                  <a:t> Pb r</a:t>
                </a:r>
                <a:r>
                  <a:rPr lang="en-US" sz="2400" dirty="0">
                    <a:latin typeface="Calibri" panose="020F0502020204030204" pitchFamily="34" charset="0"/>
                    <a:ea typeface="Times New Roman" panose="02020603050405020304" pitchFamily="18" charset="0"/>
                    <a:cs typeface="Times New Roman" panose="02020603050405020304" pitchFamily="18" charset="0"/>
                  </a:rPr>
                  <a:t>efers to those </a:t>
                </a:r>
                <a:r>
                  <a:rPr lang="en-US" sz="2400" i="1" dirty="0">
                    <a:latin typeface="Calibri" panose="020F0502020204030204" pitchFamily="34" charset="0"/>
                    <a:ea typeface="Times New Roman" panose="02020603050405020304" pitchFamily="18" charset="0"/>
                    <a:cs typeface="Times New Roman" panose="02020603050405020304" pitchFamily="18" charset="0"/>
                  </a:rPr>
                  <a:t>inside the N-port </a:t>
                </a:r>
                <a:r>
                  <a:rPr lang="en-US" sz="2400" dirty="0">
                    <a:latin typeface="Calibri" panose="020F0502020204030204" pitchFamily="34" charset="0"/>
                    <a:ea typeface="Times New Roman" panose="02020603050405020304" pitchFamily="18" charset="0"/>
                    <a:cs typeface="Times New Roman" panose="02020603050405020304" pitchFamily="18" charset="0"/>
                  </a:rPr>
                  <a:t>in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N.</a:t>
                </a:r>
                <a:r>
                  <a:rPr lang="en-US" sz="2400" dirty="0">
                    <a:latin typeface="Calibri" panose="020F0502020204030204" pitchFamily="34" charset="0"/>
                    <a:ea typeface="Times New Roman" panose="02020603050405020304" pitchFamily="18" charset="0"/>
                    <a:cs typeface="Times New Roman" panose="02020603050405020304" pitchFamily="18" charset="0"/>
                  </a:rPr>
                  <a:t> The primed quantities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Pp’ </a:t>
                </a:r>
                <a:r>
                  <a:rPr lang="en-US" sz="2400" dirty="0">
                    <a:latin typeface="Calibri" panose="020F0502020204030204" pitchFamily="34" charset="0"/>
                    <a:ea typeface="Times New Roman" panose="02020603050405020304" pitchFamily="18" charset="0"/>
                    <a:cs typeface="Times New Roman" panose="02020603050405020304" pitchFamily="18" charset="0"/>
                  </a:rPr>
                  <a:t>and</a:t>
                </a:r>
                <a:r>
                  <a:rPr lang="en-US" sz="2400" b="1" i="1" dirty="0">
                    <a:latin typeface="Calibri" panose="020F0502020204030204" pitchFamily="34" charset="0"/>
                    <a:ea typeface="Times New Roman" panose="02020603050405020304" pitchFamily="18" charset="0"/>
                    <a:cs typeface="Times New Roman" panose="02020603050405020304" pitchFamily="18" charset="0"/>
                  </a:rPr>
                  <a:t> Pb’ r</a:t>
                </a:r>
                <a:r>
                  <a:rPr lang="en-US" sz="2400" dirty="0">
                    <a:latin typeface="Calibri" panose="020F0502020204030204" pitchFamily="34" charset="0"/>
                    <a:ea typeface="Times New Roman" panose="02020603050405020304" pitchFamily="18" charset="0"/>
                    <a:cs typeface="Times New Roman" panose="02020603050405020304" pitchFamily="18" charset="0"/>
                  </a:rPr>
                  <a:t>efer to the equivalent ones in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N’.</a:t>
                </a:r>
                <a14:m>
                  <m:oMath xmlns:m="http://schemas.openxmlformats.org/officeDocument/2006/math">
                    <m:r>
                      <a:rPr lang="en-US" sz="2400" i="1" smtClean="0">
                        <a:latin typeface="Cambria Math" panose="02040503050406030204" pitchFamily="18" charset="0"/>
                        <a:ea typeface="Times New Roman" panose="02020603050405020304" pitchFamily="18" charset="0"/>
                      </a:rPr>
                      <m:t> </m:t>
                    </m:r>
                  </m:oMath>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D9068634-EA9E-4BBA-9D8C-D3A275EDBF81}"/>
                  </a:ext>
                </a:extLst>
              </p:cNvPr>
              <p:cNvSpPr txBox="1">
                <a:spLocks noRot="1" noChangeAspect="1" noMove="1" noResize="1" noEditPoints="1" noAdjustHandles="1" noChangeArrowheads="1" noChangeShapeType="1" noTextEdit="1"/>
              </p:cNvSpPr>
              <p:nvPr/>
            </p:nvSpPr>
            <p:spPr>
              <a:xfrm>
                <a:off x="636269" y="1303546"/>
                <a:ext cx="8031451" cy="4250907"/>
              </a:xfrm>
              <a:prstGeom prst="rect">
                <a:avLst/>
              </a:prstGeom>
              <a:blipFill>
                <a:blip r:embed="rId2"/>
                <a:stretch>
                  <a:fillRect l="-1138" t="-1148" r="-1214" b="-2439"/>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44FFEABB-4D29-4A21-9343-DD8D4D7BFCF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585E0702-A8AF-40F3-A412-C52A11E712F8}"/>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B97617D7-7F0A-4CEC-BBD5-7B9D77924D06}"/>
              </a:ext>
            </a:extLst>
          </p:cNvPr>
          <p:cNvSpPr>
            <a:spLocks noGrp="1"/>
          </p:cNvSpPr>
          <p:nvPr>
            <p:ph type="sldNum" idx="12"/>
          </p:nvPr>
        </p:nvSpPr>
        <p:spPr/>
        <p:txBody>
          <a:bodyPr/>
          <a:lstStyle/>
          <a:p>
            <a:fld id="{49F32A32-B0BA-4F3A-8066-D3EFFFC323CB}" type="slidenum">
              <a:rPr lang="en-US" smtClean="0"/>
              <a:pPr/>
              <a:t>5</a:t>
            </a:fld>
            <a:endParaRPr lang="en-US" dirty="0"/>
          </a:p>
        </p:txBody>
      </p:sp>
      <p:sp>
        <p:nvSpPr>
          <p:cNvPr id="9" name="TextShape 4">
            <a:extLst>
              <a:ext uri="{FF2B5EF4-FFF2-40B4-BE49-F238E27FC236}">
                <a16:creationId xmlns:a16="http://schemas.microsoft.com/office/drawing/2014/main" id="{AEEACBA7-59EC-43E6-9C9F-B49B18BD81C3}"/>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a:t>
            </a:r>
            <a:r>
              <a:rPr lang="en-US" sz="3200" dirty="0" err="1">
                <a:latin typeface="+mj-lt"/>
              </a:rPr>
              <a:t>Tellegen’s</a:t>
            </a:r>
            <a:r>
              <a:rPr lang="en-US" sz="3200" dirty="0">
                <a:latin typeface="+mj-lt"/>
              </a:rPr>
              <a:t> Theorem in N-ports</a:t>
            </a:r>
            <a:endParaRPr dirty="0">
              <a:latin typeface="+mj-lt"/>
            </a:endParaRPr>
          </a:p>
        </p:txBody>
      </p:sp>
    </p:spTree>
    <p:extLst>
      <p:ext uri="{BB962C8B-B14F-4D97-AF65-F5344CB8AC3E}">
        <p14:creationId xmlns:p14="http://schemas.microsoft.com/office/powerpoint/2010/main" val="14370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B63C58-7C8B-40B5-A3A9-4BEA1AB4BAB8}"/>
                  </a:ext>
                </a:extLst>
              </p:cNvPr>
              <p:cNvSpPr txBox="1"/>
              <p:nvPr/>
            </p:nvSpPr>
            <p:spPr>
              <a:xfrm>
                <a:off x="542925" y="1345563"/>
                <a:ext cx="8124795" cy="440300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 If the inside structures of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and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are such that </a:t>
                </a:r>
                <a:r>
                  <a:rPr lang="en-US" sz="2400" b="1" i="1" dirty="0">
                    <a:latin typeface="Calibri" panose="020F0502020204030204" pitchFamily="34" charset="0"/>
                    <a:cs typeface="Calibri" panose="020F0502020204030204" pitchFamily="34" charset="0"/>
                  </a:rPr>
                  <a:t>Pb = Pb’, </a:t>
                </a:r>
                <a:r>
                  <a:rPr lang="en-US" sz="2400" dirty="0">
                    <a:latin typeface="Calibri" panose="020F0502020204030204" pitchFamily="34" charset="0"/>
                    <a:cs typeface="Calibri" panose="020F0502020204030204" pitchFamily="34" charset="0"/>
                  </a:rPr>
                  <a:t>then </a:t>
                </a:r>
                <a:r>
                  <a:rPr lang="en-US" sz="2400" b="1" i="1" dirty="0">
                    <a:latin typeface="Calibri" panose="020F0502020204030204" pitchFamily="34" charset="0"/>
                    <a:ea typeface="Times New Roman" panose="02020603050405020304" pitchFamily="18" charset="0"/>
                    <a:cs typeface="Calibri" panose="020F0502020204030204" pitchFamily="34" charset="0"/>
                  </a:rPr>
                  <a:t>Pp = Pp’ </a:t>
                </a:r>
                <a:r>
                  <a:rPr lang="en-US" sz="2400" dirty="0">
                    <a:latin typeface="Calibri" panose="020F0502020204030204" pitchFamily="34" charset="0"/>
                    <a:ea typeface="Times New Roman" panose="02020603050405020304" pitchFamily="18" charset="0"/>
                    <a:cs typeface="Calibri" panose="020F0502020204030204" pitchFamily="34" charset="0"/>
                  </a:rPr>
                  <a:t>also holds</a:t>
                </a:r>
                <a:r>
                  <a:rPr lang="en-US" sz="2400" b="1"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The port voltages and  currents satisfy this condition, or</a:t>
                </a:r>
              </a:p>
              <a:p>
                <a:pPr lvl="1" algn="just">
                  <a:spcBef>
                    <a:spcPts val="600"/>
                  </a:spcBef>
                  <a:spcAft>
                    <a:spcPts val="600"/>
                  </a:spcAft>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m:oMathPara>
                </a14:m>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lvl="1"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where </a:t>
                </a:r>
                <a:r>
                  <a:rPr lang="en-US" sz="2400" i="1" dirty="0" err="1">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 </a:t>
                </a:r>
                <a:r>
                  <a:rPr lang="en-US" sz="2400" baseline="-25000"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are the port currents and voltages under one set of excitations, while </a:t>
                </a:r>
                <a:r>
                  <a:rPr lang="en-US" sz="2400" i="1" dirty="0" err="1">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are those under a different one, f</a:t>
                </a:r>
                <a:r>
                  <a:rPr lang="en-US" sz="2400" i="1" dirty="0">
                    <a:latin typeface="Calibri" panose="020F0502020204030204" pitchFamily="34" charset="0"/>
                    <a:ea typeface="Times New Roman" panose="02020603050405020304" pitchFamily="18" charset="0"/>
                    <a:cs typeface="Calibri" panose="020F0502020204030204" pitchFamily="34" charset="0"/>
                  </a:rPr>
                  <a:t>or the same N-port. </a:t>
                </a:r>
                <a:r>
                  <a:rPr lang="en-US" sz="2400" dirty="0">
                    <a:latin typeface="Calibri" panose="020F0502020204030204" pitchFamily="34" charset="0"/>
                    <a:ea typeface="Times New Roman" panose="02020603050405020304" pitchFamily="18" charset="0"/>
                    <a:cs typeface="Calibri" panose="020F0502020204030204" pitchFamily="34" charset="0"/>
                  </a:rPr>
                  <a:t>Then, relations can be found between the transfer functions of the </a:t>
                </a:r>
                <a:r>
                  <a:rPr lang="en-US" sz="2400"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port!</a:t>
                </a:r>
              </a:p>
              <a:p>
                <a:pPr lvl="1" algn="just">
                  <a:spcBef>
                    <a:spcPts val="600"/>
                  </a:spcBef>
                  <a:spcAft>
                    <a:spcPts val="600"/>
                  </a:spcAft>
                </a:pPr>
                <a:r>
                  <a:rPr lang="en-US" sz="2400" b="1" dirty="0">
                    <a:latin typeface="Calibri" panose="020F0502020204030204" pitchFamily="34" charset="0"/>
                    <a:ea typeface="Times New Roman" panose="02020603050405020304" pitchFamily="18" charset="0"/>
                    <a:cs typeface="Calibri" panose="020F0502020204030204" pitchFamily="34" charset="0"/>
                  </a:rPr>
                  <a:t>Such an N-port circuit is called </a:t>
                </a:r>
                <a:r>
                  <a:rPr lang="en-US" sz="2400" b="1" i="1" dirty="0">
                    <a:latin typeface="Calibri" panose="020F0502020204030204" pitchFamily="34" charset="0"/>
                    <a:ea typeface="Times New Roman" panose="02020603050405020304" pitchFamily="18" charset="0"/>
                    <a:cs typeface="Calibri" panose="020F0502020204030204" pitchFamily="34" charset="0"/>
                  </a:rPr>
                  <a:t>reciprocal.</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E2B63C58-7C8B-40B5-A3A9-4BEA1AB4BAB8}"/>
                  </a:ext>
                </a:extLst>
              </p:cNvPr>
              <p:cNvSpPr txBox="1">
                <a:spLocks noRot="1" noChangeAspect="1" noMove="1" noResize="1" noEditPoints="1" noAdjustHandles="1" noChangeArrowheads="1" noChangeShapeType="1" noTextEdit="1"/>
              </p:cNvSpPr>
              <p:nvPr/>
            </p:nvSpPr>
            <p:spPr>
              <a:xfrm>
                <a:off x="542925" y="1345563"/>
                <a:ext cx="8124795" cy="4403000"/>
              </a:xfrm>
              <a:prstGeom prst="rect">
                <a:avLst/>
              </a:prstGeom>
              <a:blipFill>
                <a:blip r:embed="rId2"/>
                <a:stretch>
                  <a:fillRect l="-975" t="-1108" r="-1200" b="-2216"/>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D744D316-BA39-4CDA-BA1D-DA0043AFCB5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A8B31CAE-568A-431F-AE6C-9D39F2608119}"/>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70C7FB0C-BA97-484B-8BA3-1E07FF5976AB}"/>
              </a:ext>
            </a:extLst>
          </p:cNvPr>
          <p:cNvSpPr>
            <a:spLocks noGrp="1"/>
          </p:cNvSpPr>
          <p:nvPr>
            <p:ph type="sldNum" idx="12"/>
          </p:nvPr>
        </p:nvSpPr>
        <p:spPr/>
        <p:txBody>
          <a:bodyPr/>
          <a:lstStyle/>
          <a:p>
            <a:fld id="{49F32A32-B0BA-4F3A-8066-D3EFFFC323CB}" type="slidenum">
              <a:rPr lang="en-US" smtClean="0"/>
              <a:pPr/>
              <a:t>6</a:t>
            </a:fld>
            <a:endParaRPr lang="en-US" dirty="0"/>
          </a:p>
        </p:txBody>
      </p:sp>
      <p:sp>
        <p:nvSpPr>
          <p:cNvPr id="9" name="TextShape 4">
            <a:extLst>
              <a:ext uri="{FF2B5EF4-FFF2-40B4-BE49-F238E27FC236}">
                <a16:creationId xmlns:a16="http://schemas.microsoft.com/office/drawing/2014/main" id="{F949DC4E-F6C9-484D-90B5-7DFB51753D10}"/>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a:t>
            </a:r>
            <a:r>
              <a:rPr lang="en-US" sz="3200" dirty="0" err="1">
                <a:latin typeface="+mj-lt"/>
              </a:rPr>
              <a:t>Tellegen’s</a:t>
            </a:r>
            <a:r>
              <a:rPr lang="en-US" sz="3200" dirty="0">
                <a:latin typeface="+mj-lt"/>
              </a:rPr>
              <a:t> Theorem in N-ports</a:t>
            </a:r>
            <a:endParaRPr dirty="0">
              <a:latin typeface="+mj-lt"/>
            </a:endParaRPr>
          </a:p>
        </p:txBody>
      </p:sp>
    </p:spTree>
    <p:extLst>
      <p:ext uri="{BB962C8B-B14F-4D97-AF65-F5344CB8AC3E}">
        <p14:creationId xmlns:p14="http://schemas.microsoft.com/office/powerpoint/2010/main" val="311766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D1650F-65D2-463D-81B6-87986F4CB1A5}"/>
              </a:ext>
            </a:extLst>
          </p:cNvPr>
          <p:cNvGrpSpPr/>
          <p:nvPr/>
        </p:nvGrpSpPr>
        <p:grpSpPr>
          <a:xfrm>
            <a:off x="892484" y="3971868"/>
            <a:ext cx="7359030" cy="2407927"/>
            <a:chOff x="679784" y="3977600"/>
            <a:chExt cx="7784431" cy="2340761"/>
          </a:xfrm>
        </p:grpSpPr>
        <p:pic>
          <p:nvPicPr>
            <p:cNvPr id="7" name="Picture 6">
              <a:extLst>
                <a:ext uri="{FF2B5EF4-FFF2-40B4-BE49-F238E27FC236}">
                  <a16:creationId xmlns:a16="http://schemas.microsoft.com/office/drawing/2014/main" id="{E8E9B0ED-1F37-4B52-8EF3-A0CCA32C1B75}"/>
                </a:ext>
              </a:extLst>
            </p:cNvPr>
            <p:cNvPicPr/>
            <p:nvPr/>
          </p:nvPicPr>
          <p:blipFill>
            <a:blip r:embed="rId3"/>
            <a:stretch>
              <a:fillRect/>
            </a:stretch>
          </p:blipFill>
          <p:spPr>
            <a:xfrm>
              <a:off x="679784" y="3977601"/>
              <a:ext cx="7784431" cy="2340760"/>
            </a:xfrm>
            <a:prstGeom prst="rect">
              <a:avLst/>
            </a:prstGeom>
          </p:spPr>
        </p:pic>
        <p:sp>
          <p:nvSpPr>
            <p:cNvPr id="10" name="TextBox 9">
              <a:extLst>
                <a:ext uri="{FF2B5EF4-FFF2-40B4-BE49-F238E27FC236}">
                  <a16:creationId xmlns:a16="http://schemas.microsoft.com/office/drawing/2014/main" id="{CD00C4AB-EEFA-423D-A7FF-E1B0D453000B}"/>
                </a:ext>
              </a:extLst>
            </p:cNvPr>
            <p:cNvSpPr txBox="1"/>
            <p:nvPr/>
          </p:nvSpPr>
          <p:spPr>
            <a:xfrm>
              <a:off x="1303106" y="3977601"/>
              <a:ext cx="2749130" cy="508625"/>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1" name="TextBox 10">
              <a:extLst>
                <a:ext uri="{FF2B5EF4-FFF2-40B4-BE49-F238E27FC236}">
                  <a16:creationId xmlns:a16="http://schemas.microsoft.com/office/drawing/2014/main" id="{A95FA646-90E6-46E0-A5D1-953794347984}"/>
                </a:ext>
              </a:extLst>
            </p:cNvPr>
            <p:cNvSpPr txBox="1"/>
            <p:nvPr/>
          </p:nvSpPr>
          <p:spPr>
            <a:xfrm>
              <a:off x="5193559" y="3977600"/>
              <a:ext cx="2749130" cy="508625"/>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Example-1</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072800"/>
                <a:ext cx="8417293" cy="278537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Assume the following two circuits</a:t>
                </a:r>
              </a:p>
              <a:p>
                <a:pPr marL="742950" lvl="1" indent="-28575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contain only linear resistors, no controlled sources</a:t>
                </a:r>
              </a:p>
              <a:p>
                <a:pPr marL="742950" lvl="1" indent="-285750" algn="jus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have same internal branches, but different terminations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000" dirty="0" err="1">
                    <a:latin typeface="Calibri" panose="020F0502020204030204" pitchFamily="34" charset="0"/>
                    <a:ea typeface="Times New Roman" panose="02020603050405020304" pitchFamily="18" charset="0"/>
                    <a:cs typeface="Calibri" panose="020F0502020204030204" pitchFamily="34" charset="0"/>
                  </a:rPr>
                  <a:t>Tellegen’s</a:t>
                </a:r>
                <a:r>
                  <a:rPr lang="en-US" sz="2000" dirty="0">
                    <a:latin typeface="Calibri" panose="020F0502020204030204" pitchFamily="34" charset="0"/>
                    <a:ea typeface="Times New Roman" panose="02020603050405020304" pitchFamily="18" charset="0"/>
                    <a:cs typeface="Calibri" panose="020F0502020204030204" pitchFamily="34" charset="0"/>
                  </a:rPr>
                  <a:t> Theorem gives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lvl="1" algn="just"/>
                <a14:m>
                  <m:oMathPara xmlns:m="http://schemas.openxmlformats.org/officeDocument/2006/math">
                    <m:oMathParaPr>
                      <m:jc m:val="centerGroup"/>
                    </m:oMathParaPr>
                    <m:oMath xmlns:m="http://schemas.openxmlformats.org/officeDocument/2006/math">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2</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2</m:t>
                      </m:r>
                      <m:r>
                        <m:rPr>
                          <m:nor/>
                        </m:rPr>
                        <a:rPr lang="en-US" sz="2000" b="0" i="0" smtClean="0">
                          <a:latin typeface="Calibri" panose="020F0502020204030204" pitchFamily="34" charset="0"/>
                          <a:cs typeface="Calibri" panose="020F0502020204030204" pitchFamily="34" charset="0"/>
                        </a:rPr>
                        <m:t>′</m:t>
                      </m:r>
                      <m:r>
                        <m:rPr>
                          <m:nor/>
                        </m:rPr>
                        <a:rPr lang="en-US" sz="2000" baseline="30000">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v</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b="0" i="0" smtClean="0">
                          <a:latin typeface="Calibri" panose="020F0502020204030204" pitchFamily="34" charset="0"/>
                          <a:cs typeface="Calibri" panose="020F0502020204030204" pitchFamily="34" charset="0"/>
                        </a:rPr>
                        <m:t>′</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2</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2</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R</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i="1"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b="0" i="0" smtClean="0">
                          <a:latin typeface="Calibri" panose="020F0502020204030204" pitchFamily="34" charset="0"/>
                          <a:cs typeface="Calibri" panose="020F0502020204030204" pitchFamily="34" charset="0"/>
                        </a:rPr>
                        <m:t>=0</m:t>
                      </m:r>
                    </m:oMath>
                  </m:oMathPara>
                </a14:m>
                <a:endParaRPr lang="en-US" sz="2000" b="0" i="0" dirty="0">
                  <a:latin typeface="Calibri" panose="020F0502020204030204" pitchFamily="34" charset="0"/>
                  <a:cs typeface="Calibri" panose="020F0502020204030204" pitchFamily="34" charset="0"/>
                </a:endParaRPr>
              </a:p>
              <a:p>
                <a:pPr lvl="1" algn="just"/>
                <a:r>
                  <a:rPr lang="en-US" sz="2000" dirty="0">
                    <a:cs typeface="Calibri" panose="020F0502020204030204" pitchFamily="34" charset="0"/>
                  </a:rPr>
                  <a:t>                          </a:t>
                </a:r>
                <a14:m>
                  <m:oMath xmlns:m="http://schemas.openxmlformats.org/officeDocument/2006/math">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1</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1</m:t>
                    </m:r>
                    <m:r>
                      <m:rPr>
                        <m:nor/>
                      </m:rPr>
                      <a:rPr lang="en-US" sz="2000" baseline="30000">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R</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i="1"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′=0</m:t>
                    </m:r>
                  </m:oMath>
                </a14:m>
                <a:endParaRPr lang="en-US" sz="2000" i="1" dirty="0">
                  <a:latin typeface="Calibri" panose="020F0502020204030204" pitchFamily="34" charset="0"/>
                  <a:ea typeface="Times New Roman" panose="02020603050405020304" pitchFamily="18" charset="0"/>
                  <a:cs typeface="Calibri" panose="020F0502020204030204" pitchFamily="34" charset="0"/>
                </a:endParaRPr>
              </a:p>
              <a:p>
                <a:pPr marL="283464" lvl="1" indent="-283464" algn="just">
                  <a:buFont typeface="Arial" panose="020B0604020202020204" pitchFamily="34" charset="0"/>
                  <a:buChar char="•"/>
                </a:pPr>
                <a:r>
                  <a:rPr lang="en-US" sz="2000" i="1" dirty="0">
                    <a:latin typeface="Calibri" panose="020F0502020204030204" pitchFamily="34" charset="0"/>
                    <a:ea typeface="Times New Roman" panose="02020603050405020304" pitchFamily="18" charset="0"/>
                    <a:cs typeface="Calibri" panose="020F0502020204030204" pitchFamily="34" charset="0"/>
                  </a:rPr>
                  <a:t>Subtracting the two gives: </a:t>
                </a:r>
                <a14:m>
                  <m:oMath xmlns:m="http://schemas.openxmlformats.org/officeDocument/2006/math">
                    <m:r>
                      <m:rPr>
                        <m:nor/>
                      </m:rPr>
                      <a:rPr lang="en-US" sz="2000" b="1" i="1">
                        <a:latin typeface="Calibri" panose="020F0502020204030204" pitchFamily="34" charset="0"/>
                        <a:cs typeface="Calibri" panose="020F0502020204030204" pitchFamily="34" charset="0"/>
                      </a:rPr>
                      <m:t>v</m:t>
                    </m:r>
                    <m:r>
                      <m:rPr>
                        <m:nor/>
                      </m:rPr>
                      <a:rPr lang="en-US" sz="2000" b="1" i="1" baseline="-25000">
                        <a:latin typeface="Calibri" panose="020F0502020204030204" pitchFamily="34" charset="0"/>
                        <a:cs typeface="Calibri" panose="020F0502020204030204" pitchFamily="34" charset="0"/>
                      </a:rPr>
                      <m:t>2</m:t>
                    </m:r>
                    <m:r>
                      <m:rPr>
                        <m:nor/>
                      </m:rPr>
                      <a:rPr lang="en-US" sz="2000" b="1" i="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i</m:t>
                    </m:r>
                    <m:r>
                      <m:rPr>
                        <m:nor/>
                      </m:rPr>
                      <a:rPr lang="en-US" sz="2000" b="1" baseline="-25000">
                        <a:latin typeface="Calibri" panose="020F0502020204030204" pitchFamily="34" charset="0"/>
                        <a:cs typeface="Calibri" panose="020F0502020204030204" pitchFamily="34" charset="0"/>
                      </a:rPr>
                      <m:t>2</m:t>
                    </m:r>
                    <m:r>
                      <m:rPr>
                        <m:nor/>
                      </m:rPr>
                      <a:rPr lang="en-US" sz="2000" b="1">
                        <a:latin typeface="Calibri" panose="020F0502020204030204" pitchFamily="34" charset="0"/>
                        <a:cs typeface="Calibri" panose="020F0502020204030204" pitchFamily="34" charset="0"/>
                      </a:rPr>
                      <m:t>′ = </m:t>
                    </m:r>
                    <m:r>
                      <m:rPr>
                        <m:nor/>
                      </m:rPr>
                      <a:rPr lang="en-US" sz="2000" b="1" i="1">
                        <a:latin typeface="Calibri" panose="020F0502020204030204" pitchFamily="34" charset="0"/>
                        <a:cs typeface="Calibri" panose="020F0502020204030204" pitchFamily="34" charset="0"/>
                      </a:rPr>
                      <m:t>v</m:t>
                    </m:r>
                    <m:r>
                      <m:rPr>
                        <m:nor/>
                      </m:rPr>
                      <a:rPr lang="en-US" sz="2000" b="1" i="1" baseline="-25000">
                        <a:latin typeface="Calibri" panose="020F0502020204030204" pitchFamily="34" charset="0"/>
                        <a:cs typeface="Calibri" panose="020F0502020204030204" pitchFamily="34" charset="0"/>
                      </a:rPr>
                      <m:t>1</m:t>
                    </m:r>
                    <m:r>
                      <m:rPr>
                        <m:nor/>
                      </m:rPr>
                      <a:rPr lang="en-US" sz="2000" b="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i</m:t>
                    </m:r>
                    <m:r>
                      <m:rPr>
                        <m:nor/>
                      </m:rPr>
                      <a:rPr lang="en-US" sz="2000" b="1" baseline="-25000">
                        <a:latin typeface="Calibri" panose="020F0502020204030204" pitchFamily="34" charset="0"/>
                        <a:cs typeface="Calibri" panose="020F0502020204030204" pitchFamily="34" charset="0"/>
                      </a:rPr>
                      <m:t>1</m:t>
                    </m:r>
                  </m:oMath>
                </a14:m>
                <a:r>
                  <a:rPr lang="en-US" sz="2000" b="1" i="1" dirty="0">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cs typeface="Calibri" panose="020F0502020204030204" pitchFamily="34" charset="0"/>
                      </a:rPr>
                      <m:t>⇒</m:t>
                    </m:r>
                  </m:oMath>
                </a14:m>
                <a:r>
                  <a:rPr lang="en-US" sz="2000" i="1" dirty="0">
                    <a:latin typeface="Calibri" panose="020F0502020204030204" pitchFamily="34" charset="0"/>
                    <a:ea typeface="Times New Roman" panose="02020603050405020304" pitchFamily="18" charset="0"/>
                    <a:cs typeface="Calibri" panose="020F0502020204030204" pitchFamily="34" charset="0"/>
                  </a:rPr>
                  <a:t>  </a:t>
                </a:r>
                <a:r>
                  <a:rPr lang="en-US" sz="2000" b="1" i="1" dirty="0">
                    <a:latin typeface="Calibri" panose="020F0502020204030204" pitchFamily="34" charset="0"/>
                    <a:ea typeface="Times New Roman" panose="02020603050405020304" pitchFamily="18" charset="0"/>
                    <a:cs typeface="Calibri" panose="020F0502020204030204" pitchFamily="34" charset="0"/>
                  </a:rPr>
                  <a:t>Reciprocal</a:t>
                </a:r>
              </a:p>
              <a:p>
                <a:pPr marL="283464" lvl="1" indent="-283464" algn="just">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Calibri" panose="020F0502020204030204" pitchFamily="34" charset="0"/>
                  </a:rPr>
                  <a:t>Example:</a:t>
                </a:r>
              </a:p>
            </p:txBody>
          </p:sp>
        </mc:Choice>
        <mc:Fallback xmlns="">
          <p:sp>
            <p:nvSpPr>
              <p:cNvPr id="9" name="TextBox 8"/>
              <p:cNvSpPr txBox="1">
                <a:spLocks noRot="1" noChangeAspect="1" noMove="1" noResize="1" noEditPoints="1" noAdjustHandles="1" noChangeArrowheads="1" noChangeShapeType="1" noTextEdit="1"/>
              </p:cNvSpPr>
              <p:nvPr/>
            </p:nvSpPr>
            <p:spPr>
              <a:xfrm>
                <a:off x="457200" y="1072800"/>
                <a:ext cx="8417293" cy="2785378"/>
              </a:xfrm>
              <a:prstGeom prst="rect">
                <a:avLst/>
              </a:prstGeom>
              <a:blipFill>
                <a:blip r:embed="rId4"/>
                <a:stretch>
                  <a:fillRect l="-652" t="-1313" b="-3063"/>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20146BB2-E900-4C17-B9C2-E29EED630A9A}"/>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8" name="Footer Placeholder 7">
            <a:extLst>
              <a:ext uri="{FF2B5EF4-FFF2-40B4-BE49-F238E27FC236}">
                <a16:creationId xmlns:a16="http://schemas.microsoft.com/office/drawing/2014/main" id="{FE339099-2132-40D3-AF10-273B57D7C4FA}"/>
              </a:ext>
            </a:extLst>
          </p:cNvPr>
          <p:cNvSpPr>
            <a:spLocks noGrp="1"/>
          </p:cNvSpPr>
          <p:nvPr>
            <p:ph type="ftr" idx="11"/>
          </p:nvPr>
        </p:nvSpPr>
        <p:spPr/>
        <p:txBody>
          <a:bodyPr/>
          <a:lstStyle/>
          <a:p>
            <a:r>
              <a:rPr lang="en-US" b="1" dirty="0"/>
              <a:t>Reciprocity and Inter-reciprocity</a:t>
            </a:r>
          </a:p>
        </p:txBody>
      </p:sp>
      <p:sp>
        <p:nvSpPr>
          <p:cNvPr id="12" name="Slide Number Placeholder 11">
            <a:extLst>
              <a:ext uri="{FF2B5EF4-FFF2-40B4-BE49-F238E27FC236}">
                <a16:creationId xmlns:a16="http://schemas.microsoft.com/office/drawing/2014/main" id="{9542229F-4DEA-4C05-B4CC-20E2C47A5FF9}"/>
              </a:ext>
            </a:extLst>
          </p:cNvPr>
          <p:cNvSpPr>
            <a:spLocks noGrp="1"/>
          </p:cNvSpPr>
          <p:nvPr>
            <p:ph type="sldNum" idx="12"/>
          </p:nvPr>
        </p:nvSpPr>
        <p:spPr/>
        <p:txBody>
          <a:bodyPr/>
          <a:lstStyle/>
          <a:p>
            <a:fld id="{49F32A32-B0BA-4F3A-8066-D3EFFFC323CB}" type="slidenum">
              <a:rPr lang="en-US" smtClean="0"/>
              <a:pPr/>
              <a:t>7</a:t>
            </a:fld>
            <a:endParaRPr lang="en-US" dirty="0"/>
          </a:p>
        </p:txBody>
      </p:sp>
    </p:spTree>
    <p:extLst>
      <p:ext uri="{BB962C8B-B14F-4D97-AF65-F5344CB8AC3E}">
        <p14:creationId xmlns:p14="http://schemas.microsoft.com/office/powerpoint/2010/main" val="31099879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Example-2</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188303"/>
                <a:ext cx="8417293" cy="3091103"/>
              </a:xfrm>
              <a:prstGeom prst="rect">
                <a:avLst/>
              </a:prstGeom>
              <a:noFill/>
            </p:spPr>
            <p:txBody>
              <a:bodyPr wrap="square" rtlCol="0">
                <a:spAutoFit/>
              </a:bodyPr>
              <a:lstStyle/>
              <a:p>
                <a:pPr marL="285750" indent="-285750" algn="just">
                  <a:buFont typeface="Arial" panose="020B0604020202020204" pitchFamily="34" charset="0"/>
                  <a:buChar char="•"/>
                </a:pPr>
                <a:r>
                  <a:rPr lang="en-US" sz="2400" i="1" dirty="0">
                    <a:latin typeface="Calibri" panose="020F0502020204030204" pitchFamily="34" charset="0"/>
                    <a:ea typeface="Times New Roman" panose="02020603050405020304" pitchFamily="18" charset="0"/>
                    <a:cs typeface="Calibri" panose="020F0502020204030204" pitchFamily="34" charset="0"/>
                  </a:rPr>
                  <a:t>Thus, a two-port containing only resistors is reciprocal</a:t>
                </a:r>
                <a:r>
                  <a:rPr lang="en-US" sz="24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Next, the port relations of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are found for another two-port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e>
                            <m:e>
                              <m:r>
                                <m:rPr>
                                  <m:nor/>
                                </m:rPr>
                                <a:rPr lang="en-US" sz="2400" i="1" dirty="0"/>
                                <m:t>i</m:t>
                              </m:r>
                              <m:r>
                                <m:rPr>
                                  <m:nor/>
                                </m:rPr>
                                <a:rPr lang="en-US" sz="2400" i="1" baseline="-25000" dirty="0"/>
                                <m:t>2</m:t>
                              </m:r>
                              <m:r>
                                <m:rPr>
                                  <m:nor/>
                                </m:rPr>
                                <a:rPr lang="en-US" sz="2400" i="1" dirty="0"/>
                                <m:t>  </m:t>
                              </m:r>
                              <m:r>
                                <m:rPr>
                                  <m:nor/>
                                </m:rPr>
                                <a:rPr lang="en-US" sz="2400" dirty="0"/>
                                <m:t>= </m:t>
                              </m:r>
                              <m:r>
                                <m:rPr>
                                  <m:nor/>
                                </m:rPr>
                                <a:rPr lang="en-US" sz="2400" i="1" dirty="0"/>
                                <m:t>i</m:t>
                              </m:r>
                              <m:r>
                                <m:rPr>
                                  <m:nor/>
                                </m:rPr>
                                <a:rPr lang="en-US" sz="2400" i="1" baseline="-25000" dirty="0"/>
                                <m:t>1</m:t>
                              </m:r>
                              <m:r>
                                <m:rPr>
                                  <m:nor/>
                                </m:rPr>
                                <a:rPr lang="en-US" sz="2400" dirty="0"/>
                                <m:t>’ = 0</m:t>
                              </m:r>
                            </m:e>
                          </m:eqAr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1</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m:t>
                                      </m:r>
                                    </m:sup>
                                  </m:sSubSup>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2</m:t>
                                      </m:r>
                                    </m:sub>
                                  </m:sSub>
                                </m:e>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m:t>
                                      </m:r>
                                    </m:sup>
                                  </m:sSubSup>
                                </m:e>
                              </m:eqArr>
                            </m:e>
                          </m:d>
                        </m:e>
                      </m:d>
                    </m:oMath>
                  </m:oMathPara>
                </a14:m>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p>
                <a:pPr lvl="1" algn="just">
                  <a:spcBef>
                    <a:spcPts val="600"/>
                  </a:spcBef>
                  <a:spcAft>
                    <a:spcPts val="600"/>
                  </a:spcAft>
                </a:pPr>
                <a:r>
                  <a:rPr lang="en-US" sz="2400" b="1" i="1" dirty="0">
                    <a:latin typeface="Calibri" panose="020F0502020204030204" pitchFamily="34" charset="0"/>
                    <a:ea typeface="Times New Roman" panose="02020603050405020304" pitchFamily="18" charset="0"/>
                    <a:cs typeface="Calibri" panose="020F0502020204030204" pitchFamily="34" charset="0"/>
                  </a:rPr>
                  <a:t>Note that </a:t>
                </a:r>
                <a14:m>
                  <m:oMath xmlns:m="http://schemas.openxmlformats.org/officeDocument/2006/math">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𝟐</m:t>
                        </m:r>
                      </m:sub>
                    </m:sSub>
                    <m:r>
                      <a:rPr lang="en-US" sz="2400" b="1" i="1" smtClean="0">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𝟏</m:t>
                        </m:r>
                      </m:sub>
                    </m:sSub>
                    <m:r>
                      <a:rPr lang="en-US" sz="2400" b="1" i="1" smtClean="0">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𝟐</m:t>
                        </m:r>
                      </m:sub>
                      <m:sup>
                        <m:r>
                          <a:rPr lang="en-US" sz="2400" b="1" i="1" smtClean="0">
                            <a:latin typeface="Cambria Math" panose="02040503050406030204" pitchFamily="18" charset="0"/>
                            <a:ea typeface="Cambria Math" panose="02040503050406030204" pitchFamily="18" charset="0"/>
                          </a:rPr>
                          <m:t>′</m:t>
                        </m:r>
                      </m:sup>
                    </m:sSub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𝟏</m:t>
                        </m:r>
                      </m:sub>
                      <m:sup>
                        <m:r>
                          <a:rPr lang="en-US" sz="2400" b="1" i="1" smtClean="0">
                            <a:latin typeface="Cambria Math" panose="02040503050406030204" pitchFamily="18" charset="0"/>
                            <a:ea typeface="Cambria Math" panose="02040503050406030204" pitchFamily="18" charset="0"/>
                          </a:rPr>
                          <m:t>′</m:t>
                        </m:r>
                      </m:sup>
                    </m:sSubSup>
                  </m:oMath>
                </a14:m>
                <a:r>
                  <a:rPr lang="en-US" sz="2400" b="1" i="1" dirty="0">
                    <a:effectLst/>
                    <a:latin typeface="Calibri" panose="020F0502020204030204" pitchFamily="34" charset="0"/>
                    <a:ea typeface="Times New Roman" panose="02020603050405020304" pitchFamily="18" charset="0"/>
                    <a:cs typeface="Calibri" panose="020F0502020204030204"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57200" y="1188303"/>
                <a:ext cx="8417293" cy="3091103"/>
              </a:xfrm>
              <a:prstGeom prst="rect">
                <a:avLst/>
              </a:prstGeom>
              <a:blipFill>
                <a:blip r:embed="rId3"/>
                <a:stretch>
                  <a:fillRect l="-941" t="-1578" r="-1086" b="-355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51ADC14-298E-4FE4-9703-EB9CE69D88BD}"/>
              </a:ext>
            </a:extLst>
          </p:cNvPr>
          <p:cNvGrpSpPr/>
          <p:nvPr/>
        </p:nvGrpSpPr>
        <p:grpSpPr>
          <a:xfrm>
            <a:off x="1286815" y="4279406"/>
            <a:ext cx="7237089" cy="2251335"/>
            <a:chOff x="1236244" y="4459440"/>
            <a:chExt cx="6671512" cy="1999112"/>
          </a:xfrm>
        </p:grpSpPr>
        <p:pic>
          <p:nvPicPr>
            <p:cNvPr id="12" name="Picture 11">
              <a:extLst>
                <a:ext uri="{FF2B5EF4-FFF2-40B4-BE49-F238E27FC236}">
                  <a16:creationId xmlns:a16="http://schemas.microsoft.com/office/drawing/2014/main" id="{49C6B77C-7C32-40F0-B755-82BE1D508EB3}"/>
                </a:ext>
              </a:extLst>
            </p:cNvPr>
            <p:cNvPicPr/>
            <p:nvPr/>
          </p:nvPicPr>
          <p:blipFill>
            <a:blip r:embed="rId4"/>
            <a:stretch>
              <a:fillRect/>
            </a:stretch>
          </p:blipFill>
          <p:spPr>
            <a:xfrm>
              <a:off x="1236244" y="4459942"/>
              <a:ext cx="6671512" cy="1998610"/>
            </a:xfrm>
            <a:prstGeom prst="rect">
              <a:avLst/>
            </a:prstGeom>
          </p:spPr>
        </p:pic>
        <p:sp>
          <p:nvSpPr>
            <p:cNvPr id="13" name="TextBox 12">
              <a:extLst>
                <a:ext uri="{FF2B5EF4-FFF2-40B4-BE49-F238E27FC236}">
                  <a16:creationId xmlns:a16="http://schemas.microsoft.com/office/drawing/2014/main" id="{9C444F6D-ED22-43EA-9CB8-DD6645CB8397}"/>
                </a:ext>
              </a:extLst>
            </p:cNvPr>
            <p:cNvSpPr txBox="1"/>
            <p:nvPr/>
          </p:nvSpPr>
          <p:spPr>
            <a:xfrm>
              <a:off x="1437777" y="4459440"/>
              <a:ext cx="2469118" cy="527857"/>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4" name="TextBox 13">
              <a:extLst>
                <a:ext uri="{FF2B5EF4-FFF2-40B4-BE49-F238E27FC236}">
                  <a16:creationId xmlns:a16="http://schemas.microsoft.com/office/drawing/2014/main" id="{2639C792-3BCB-47E9-A2EC-F11473659AC6}"/>
                </a:ext>
              </a:extLst>
            </p:cNvPr>
            <p:cNvSpPr txBox="1"/>
            <p:nvPr/>
          </p:nvSpPr>
          <p:spPr>
            <a:xfrm>
              <a:off x="4923272" y="4459440"/>
              <a:ext cx="2469118" cy="527857"/>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6" name="Date Placeholder 5">
            <a:extLst>
              <a:ext uri="{FF2B5EF4-FFF2-40B4-BE49-F238E27FC236}">
                <a16:creationId xmlns:a16="http://schemas.microsoft.com/office/drawing/2014/main" id="{0B6FEE8F-0DEA-41BC-A368-717988558BEB}"/>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899F2C90-22E8-4174-8705-3AED2CDEE8A8}"/>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0EE6B0A0-81FF-4F62-8724-EDB01A930EAF}"/>
              </a:ext>
            </a:extLst>
          </p:cNvPr>
          <p:cNvSpPr>
            <a:spLocks noGrp="1"/>
          </p:cNvSpPr>
          <p:nvPr>
            <p:ph type="sldNum" idx="12"/>
          </p:nvPr>
        </p:nvSpPr>
        <p:spPr/>
        <p:txBody>
          <a:bodyPr/>
          <a:lstStyle/>
          <a:p>
            <a:fld id="{49F32A32-B0BA-4F3A-8066-D3EFFFC323CB}" type="slidenum">
              <a:rPr lang="en-US" smtClean="0"/>
              <a:pPr/>
              <a:t>8</a:t>
            </a:fld>
            <a:endParaRPr lang="en-US" dirty="0"/>
          </a:p>
        </p:txBody>
      </p:sp>
    </p:spTree>
    <p:extLst>
      <p:ext uri="{BB962C8B-B14F-4D97-AF65-F5344CB8AC3E}">
        <p14:creationId xmlns:p14="http://schemas.microsoft.com/office/powerpoint/2010/main" val="36997117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Example-2</a:t>
            </a:r>
            <a:endParaRPr dirty="0">
              <a:latin typeface="+mj-lt"/>
            </a:endParaRPr>
          </a:p>
        </p:txBody>
      </p:sp>
      <p:sp>
        <p:nvSpPr>
          <p:cNvPr id="9" name="TextBox 8"/>
          <p:cNvSpPr txBox="1"/>
          <p:nvPr/>
        </p:nvSpPr>
        <p:spPr>
          <a:xfrm>
            <a:off x="457200" y="1188303"/>
            <a:ext cx="8417293" cy="172354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forward transfer of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e</a:t>
            </a:r>
            <a:r>
              <a:rPr lang="en-US" sz="2400" dirty="0">
                <a:effectLst/>
                <a:latin typeface="Calibri" panose="020F0502020204030204" pitchFamily="34" charset="0"/>
                <a:ea typeface="Times New Roman" panose="02020603050405020304" pitchFamily="18" charset="0"/>
                <a:cs typeface="Calibri" panose="020F0502020204030204" pitchFamily="34" charset="0"/>
              </a:rPr>
              <a:t>quals the reverse transfer function of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only if the source impedances at the ports are the same</a:t>
            </a:r>
          </a:p>
          <a:p>
            <a:pPr marL="285750" indent="-285750" algn="just">
              <a:spcBef>
                <a:spcPts val="1200"/>
              </a:spcBef>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Thus, a voltage source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should be replaced by a short circuit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baseline="30000"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 current source replaced by an open circuit:</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5" name="Group 4">
            <a:extLst>
              <a:ext uri="{FF2B5EF4-FFF2-40B4-BE49-F238E27FC236}">
                <a16:creationId xmlns:a16="http://schemas.microsoft.com/office/drawing/2014/main" id="{5A61B828-81D3-4CCE-ADA4-72EF3513304C}"/>
              </a:ext>
            </a:extLst>
          </p:cNvPr>
          <p:cNvGrpSpPr/>
          <p:nvPr/>
        </p:nvGrpSpPr>
        <p:grpSpPr>
          <a:xfrm>
            <a:off x="1771048" y="2845811"/>
            <a:ext cx="6121668" cy="3684931"/>
            <a:chOff x="1771048" y="2845811"/>
            <a:chExt cx="6121668" cy="3684931"/>
          </a:xfrm>
        </p:grpSpPr>
        <p:grpSp>
          <p:nvGrpSpPr>
            <p:cNvPr id="2" name="Group 1">
              <a:extLst>
                <a:ext uri="{FF2B5EF4-FFF2-40B4-BE49-F238E27FC236}">
                  <a16:creationId xmlns:a16="http://schemas.microsoft.com/office/drawing/2014/main" id="{F51ADC14-298E-4FE4-9703-EB9CE69D88BD}"/>
                </a:ext>
              </a:extLst>
            </p:cNvPr>
            <p:cNvGrpSpPr/>
            <p:nvPr/>
          </p:nvGrpSpPr>
          <p:grpSpPr>
            <a:xfrm>
              <a:off x="1869970" y="2845811"/>
              <a:ext cx="5591751" cy="1723548"/>
              <a:chOff x="1236244" y="4342513"/>
              <a:chExt cx="6671512" cy="2116039"/>
            </a:xfrm>
          </p:grpSpPr>
          <p:pic>
            <p:nvPicPr>
              <p:cNvPr id="12" name="Picture 11">
                <a:extLst>
                  <a:ext uri="{FF2B5EF4-FFF2-40B4-BE49-F238E27FC236}">
                    <a16:creationId xmlns:a16="http://schemas.microsoft.com/office/drawing/2014/main" id="{49C6B77C-7C32-40F0-B755-82BE1D508EB3}"/>
                  </a:ext>
                </a:extLst>
              </p:cNvPr>
              <p:cNvPicPr/>
              <p:nvPr/>
            </p:nvPicPr>
            <p:blipFill>
              <a:blip r:embed="rId3"/>
              <a:stretch>
                <a:fillRect/>
              </a:stretch>
            </p:blipFill>
            <p:spPr>
              <a:xfrm>
                <a:off x="1236244" y="4459942"/>
                <a:ext cx="6671512" cy="1998610"/>
              </a:xfrm>
              <a:prstGeom prst="rect">
                <a:avLst/>
              </a:prstGeom>
            </p:spPr>
          </p:pic>
          <p:sp>
            <p:nvSpPr>
              <p:cNvPr id="13" name="TextBox 12">
                <a:extLst>
                  <a:ext uri="{FF2B5EF4-FFF2-40B4-BE49-F238E27FC236}">
                    <a16:creationId xmlns:a16="http://schemas.microsoft.com/office/drawing/2014/main" id="{9C444F6D-ED22-43EA-9CB8-DD6645CB8397}"/>
                  </a:ext>
                </a:extLst>
              </p:cNvPr>
              <p:cNvSpPr txBox="1"/>
              <p:nvPr/>
            </p:nvSpPr>
            <p:spPr>
              <a:xfrm>
                <a:off x="1447920" y="4342517"/>
                <a:ext cx="2469118" cy="642369"/>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4" name="TextBox 13">
                <a:extLst>
                  <a:ext uri="{FF2B5EF4-FFF2-40B4-BE49-F238E27FC236}">
                    <a16:creationId xmlns:a16="http://schemas.microsoft.com/office/drawing/2014/main" id="{2639C792-3BCB-47E9-A2EC-F11473659AC6}"/>
                  </a:ext>
                </a:extLst>
              </p:cNvPr>
              <p:cNvSpPr txBox="1"/>
              <p:nvPr/>
            </p:nvSpPr>
            <p:spPr>
              <a:xfrm>
                <a:off x="4905360" y="4342513"/>
                <a:ext cx="2469118" cy="642369"/>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grpSp>
          <p:nvGrpSpPr>
            <p:cNvPr id="3" name="Group 2">
              <a:extLst>
                <a:ext uri="{FF2B5EF4-FFF2-40B4-BE49-F238E27FC236}">
                  <a16:creationId xmlns:a16="http://schemas.microsoft.com/office/drawing/2014/main" id="{9367B6A1-0674-439A-B61F-1D1F16F4CF2D}"/>
                </a:ext>
              </a:extLst>
            </p:cNvPr>
            <p:cNvGrpSpPr/>
            <p:nvPr/>
          </p:nvGrpSpPr>
          <p:grpSpPr>
            <a:xfrm>
              <a:off x="1771048" y="4807193"/>
              <a:ext cx="6121668" cy="1723549"/>
              <a:chOff x="1694046" y="4818234"/>
              <a:chExt cx="5943600" cy="1571333"/>
            </a:xfrm>
          </p:grpSpPr>
          <p:pic>
            <p:nvPicPr>
              <p:cNvPr id="11" name="Picture 10">
                <a:extLst>
                  <a:ext uri="{FF2B5EF4-FFF2-40B4-BE49-F238E27FC236}">
                    <a16:creationId xmlns:a16="http://schemas.microsoft.com/office/drawing/2014/main" id="{F864F49C-3B48-4F6D-8F1E-01834CD1E84B}"/>
                  </a:ext>
                </a:extLst>
              </p:cNvPr>
              <p:cNvPicPr/>
              <p:nvPr/>
            </p:nvPicPr>
            <p:blipFill>
              <a:blip r:embed="rId4"/>
              <a:stretch>
                <a:fillRect/>
              </a:stretch>
            </p:blipFill>
            <p:spPr>
              <a:xfrm>
                <a:off x="1694046" y="5033842"/>
                <a:ext cx="5943600" cy="1355725"/>
              </a:xfrm>
              <a:prstGeom prst="rect">
                <a:avLst/>
              </a:prstGeom>
            </p:spPr>
          </p:pic>
          <p:sp>
            <p:nvSpPr>
              <p:cNvPr id="15" name="TextBox 14">
                <a:extLst>
                  <a:ext uri="{FF2B5EF4-FFF2-40B4-BE49-F238E27FC236}">
                    <a16:creationId xmlns:a16="http://schemas.microsoft.com/office/drawing/2014/main" id="{24FA6D8A-29E2-4D1D-8966-EF020062EC7E}"/>
                  </a:ext>
                </a:extLst>
              </p:cNvPr>
              <p:cNvSpPr txBox="1"/>
              <p:nvPr/>
            </p:nvSpPr>
            <p:spPr>
              <a:xfrm>
                <a:off x="1818584" y="4818234"/>
                <a:ext cx="2015871" cy="477012"/>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6" name="TextBox 15">
                <a:extLst>
                  <a:ext uri="{FF2B5EF4-FFF2-40B4-BE49-F238E27FC236}">
                    <a16:creationId xmlns:a16="http://schemas.microsoft.com/office/drawing/2014/main" id="{5F788E1C-4621-40A7-8419-527A0901B398}"/>
                  </a:ext>
                </a:extLst>
              </p:cNvPr>
              <p:cNvSpPr txBox="1"/>
              <p:nvPr/>
            </p:nvSpPr>
            <p:spPr>
              <a:xfrm>
                <a:off x="4844165" y="4823770"/>
                <a:ext cx="2015871" cy="477012"/>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4" name="Arrow: Down 3">
              <a:extLst>
                <a:ext uri="{FF2B5EF4-FFF2-40B4-BE49-F238E27FC236}">
                  <a16:creationId xmlns:a16="http://schemas.microsoft.com/office/drawing/2014/main" id="{85D12332-DF0A-4D23-8E69-753BD629EDBF}"/>
                </a:ext>
              </a:extLst>
            </p:cNvPr>
            <p:cNvSpPr/>
            <p:nvPr/>
          </p:nvSpPr>
          <p:spPr>
            <a:xfrm>
              <a:off x="3736876" y="4326717"/>
              <a:ext cx="477414" cy="6629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3F5676D-3CB4-43B4-A547-6D888D9F8F6F}"/>
                </a:ext>
              </a:extLst>
            </p:cNvPr>
            <p:cNvSpPr/>
            <p:nvPr/>
          </p:nvSpPr>
          <p:spPr>
            <a:xfrm>
              <a:off x="4666653" y="4316243"/>
              <a:ext cx="477414" cy="6629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a:extLst>
              <a:ext uri="{FF2B5EF4-FFF2-40B4-BE49-F238E27FC236}">
                <a16:creationId xmlns:a16="http://schemas.microsoft.com/office/drawing/2014/main" id="{5003CC48-5802-4FA4-93E2-948A5AA21DF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18" name="Footer Placeholder 17">
            <a:extLst>
              <a:ext uri="{FF2B5EF4-FFF2-40B4-BE49-F238E27FC236}">
                <a16:creationId xmlns:a16="http://schemas.microsoft.com/office/drawing/2014/main" id="{180D12DD-DFEE-427D-99E1-99420F9508AC}"/>
              </a:ext>
            </a:extLst>
          </p:cNvPr>
          <p:cNvSpPr>
            <a:spLocks noGrp="1"/>
          </p:cNvSpPr>
          <p:nvPr>
            <p:ph type="ftr" idx="11"/>
          </p:nvPr>
        </p:nvSpPr>
        <p:spPr/>
        <p:txBody>
          <a:bodyPr/>
          <a:lstStyle/>
          <a:p>
            <a:r>
              <a:rPr lang="en-US" b="1"/>
              <a:t>Reciprocity and Inter-reciprocity</a:t>
            </a:r>
            <a:endParaRPr lang="en-US" b="1" dirty="0"/>
          </a:p>
        </p:txBody>
      </p:sp>
      <p:sp>
        <p:nvSpPr>
          <p:cNvPr id="19" name="Slide Number Placeholder 18">
            <a:extLst>
              <a:ext uri="{FF2B5EF4-FFF2-40B4-BE49-F238E27FC236}">
                <a16:creationId xmlns:a16="http://schemas.microsoft.com/office/drawing/2014/main" id="{73E4E2A2-0E85-495F-8438-50A07219D0E4}"/>
              </a:ext>
            </a:extLst>
          </p:cNvPr>
          <p:cNvSpPr>
            <a:spLocks noGrp="1"/>
          </p:cNvSpPr>
          <p:nvPr>
            <p:ph type="sldNum" idx="12"/>
          </p:nvPr>
        </p:nvSpPr>
        <p:spPr/>
        <p:txBody>
          <a:bodyPr/>
          <a:lstStyle/>
          <a:p>
            <a:fld id="{49F32A32-B0BA-4F3A-8066-D3EFFFC323CB}" type="slidenum">
              <a:rPr lang="en-US" smtClean="0"/>
              <a:pPr/>
              <a:t>9</a:t>
            </a:fld>
            <a:endParaRPr lang="en-US" dirty="0"/>
          </a:p>
        </p:txBody>
      </p:sp>
    </p:spTree>
    <p:extLst>
      <p:ext uri="{BB962C8B-B14F-4D97-AF65-F5344CB8AC3E}">
        <p14:creationId xmlns:p14="http://schemas.microsoft.com/office/powerpoint/2010/main" val="40386727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10115</TotalTime>
  <Words>2477</Words>
  <Application>Microsoft Office PowerPoint</Application>
  <PresentationFormat>On-screen Show (4:3)</PresentationFormat>
  <Paragraphs>281</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dc:creator>
  <cp:lastModifiedBy>Li, Manxin</cp:lastModifiedBy>
  <cp:revision>377</cp:revision>
  <dcterms:modified xsi:type="dcterms:W3CDTF">2023-10-16T04:16:59Z</dcterms:modified>
</cp:coreProperties>
</file>